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sldIdLst>
    <p:sldId id="319" r:id="rId4"/>
    <p:sldId id="321" r:id="rId5"/>
    <p:sldId id="318" r:id="rId6"/>
    <p:sldId id="322" r:id="rId7"/>
    <p:sldId id="320" r:id="rId8"/>
    <p:sldId id="326" r:id="rId9"/>
    <p:sldId id="327" r:id="rId10"/>
    <p:sldId id="325" r:id="rId11"/>
    <p:sldId id="328" r:id="rId12"/>
    <p:sldId id="329" r:id="rId13"/>
    <p:sldId id="331" r:id="rId14"/>
    <p:sldId id="330" r:id="rId15"/>
    <p:sldId id="332" r:id="rId16"/>
    <p:sldId id="333" r:id="rId17"/>
    <p:sldId id="335" r:id="rId18"/>
    <p:sldId id="336" r:id="rId19"/>
    <p:sldId id="337" r:id="rId20"/>
    <p:sldId id="338" r:id="rId21"/>
    <p:sldId id="292" r:id="rId22"/>
    <p:sldId id="293" r:id="rId23"/>
    <p:sldId id="339" r:id="rId24"/>
    <p:sldId id="340" r:id="rId25"/>
    <p:sldId id="343" r:id="rId26"/>
    <p:sldId id="341" r:id="rId27"/>
    <p:sldId id="342" r:id="rId28"/>
    <p:sldId id="259" r:id="rId29"/>
    <p:sldId id="260" r:id="rId30"/>
    <p:sldId id="261" r:id="rId31"/>
    <p:sldId id="264" r:id="rId32"/>
    <p:sldId id="307" r:id="rId33"/>
    <p:sldId id="314" r:id="rId34"/>
    <p:sldId id="344" r:id="rId35"/>
    <p:sldId id="31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第一章" id="{DE11156B-2C49-4955-B547-09C57B584CD0}">
          <p14:sldIdLst>
            <p14:sldId id="319"/>
            <p14:sldId id="321"/>
            <p14:sldId id="318"/>
            <p14:sldId id="322"/>
            <p14:sldId id="320"/>
            <p14:sldId id="326"/>
            <p14:sldId id="327"/>
            <p14:sldId id="325"/>
            <p14:sldId id="328"/>
            <p14:sldId id="329"/>
            <p14:sldId id="331"/>
            <p14:sldId id="330"/>
            <p14:sldId id="332"/>
            <p14:sldId id="333"/>
            <p14:sldId id="335"/>
            <p14:sldId id="336"/>
            <p14:sldId id="337"/>
            <p14:sldId id="338"/>
            <p14:sldId id="292"/>
            <p14:sldId id="293"/>
            <p14:sldId id="339"/>
            <p14:sldId id="340"/>
            <p14:sldId id="343"/>
            <p14:sldId id="341"/>
            <p14:sldId id="342"/>
            <p14:sldId id="259"/>
            <p14:sldId id="260"/>
            <p14:sldId id="261"/>
            <p14:sldId id="264"/>
            <p14:sldId id="307"/>
            <p14:sldId id="314"/>
            <p14:sldId id="344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5597" autoAdjust="0"/>
  </p:normalViewPr>
  <p:slideViewPr>
    <p:cSldViewPr snapToGrid="0">
      <p:cViewPr varScale="1">
        <p:scale>
          <a:sx n="78" d="100"/>
          <a:sy n="78" d="100"/>
        </p:scale>
        <p:origin x="92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1DBB9-DF37-4723-BA14-C428E8191507}" type="datetimeFigureOut">
              <a:rPr lang="en-US" smtClean="0"/>
              <a:pPr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10BA7-4BD2-4407-A8BB-D134DFE82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5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868" y="1848008"/>
            <a:ext cx="10516263" cy="105250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282872"/>
            <a:ext cx="9144000" cy="59482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ubtitle 3"/>
          <p:cNvSpPr txBox="1">
            <a:spLocks/>
          </p:cNvSpPr>
          <p:nvPr userDrawn="1"/>
        </p:nvSpPr>
        <p:spPr>
          <a:xfrm>
            <a:off x="8604748" y="6485640"/>
            <a:ext cx="3368430" cy="2473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90000"/>
              <a:buFont typeface="Arial" pitchFamily="34" charset="0"/>
              <a:buNone/>
              <a:defRPr sz="1300" b="1" kern="1200" baseline="0">
                <a:gradFill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</a:gradFill>
                <a:latin typeface="Segoe UI Semibold" pitchFamily="34" charset="0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bg2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bg2"/>
              </a:buClr>
              <a:buSzPct val="90000"/>
              <a:buFont typeface="Segoe UI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BBD46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www.hellobi.com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与数据爱好者共同成长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9" y="166121"/>
            <a:ext cx="2555549" cy="6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4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4B4F-F36C-4DA2-AFA9-6F00000B60BB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686E-859F-49EA-B4DE-899CF3AECF5A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48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746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348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25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68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57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349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114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0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60111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  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53830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14" y="6267316"/>
            <a:ext cx="1512972" cy="3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06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234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151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31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504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985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342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72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754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99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8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70C7-01B5-45F1-B7A2-1AA5AC014F2E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14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870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935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995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99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D6B06-5A71-48DF-B0C9-D6AD33C2A5FF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2FC2-DECA-467A-8680-8ABD3BF86B68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A5C6-871D-449E-AA69-31723425571B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B1D97-1E37-4A55-9056-3BCB941DBAB3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8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5DE53-FE30-4587-8960-6F60CB72D574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AE43-8052-4D71-AC61-D54B2C887251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6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E7F42-991A-42FC-92DB-D6D8F7F3F2E8}" type="datetime1">
              <a:rPr lang="en-US" smtClean="0"/>
              <a:pPr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免费服务咨询热线 </a:t>
            </a:r>
            <a:r>
              <a:rPr lang="en-US" altLang="zh-CN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3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A39A3-56A9-4C02-BE30-05A9EE6F0186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5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2A2BD-6536-4093-87F0-D96191AF6B94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36A22-09B7-4C35-9AE1-EB74166DB8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56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tool.c7sky.com/webcolor/" TargetMode="Externa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colorbrewer2.org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image" Target="../media/image48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7.jpe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du.hellobi.com/course/220" TargetMode="External"/><Relationship Id="rId3" Type="http://schemas.openxmlformats.org/officeDocument/2006/relationships/hyperlink" Target="http://huaban.com/" TargetMode="External"/><Relationship Id="rId7" Type="http://schemas.openxmlformats.org/officeDocument/2006/relationships/hyperlink" Target="http://www.lanrentuku.com/png/" TargetMode="External"/><Relationship Id="rId2" Type="http://schemas.openxmlformats.org/officeDocument/2006/relationships/hyperlink" Target="http://www.iconfont.cn/collections?personal=1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588ku.com/#rd" TargetMode="External"/><Relationship Id="rId5" Type="http://schemas.openxmlformats.org/officeDocument/2006/relationships/hyperlink" Target="http://www.58pic.com/" TargetMode="External"/><Relationship Id="rId4" Type="http://schemas.openxmlformats.org/officeDocument/2006/relationships/hyperlink" Target="http://www.zcool.com.cn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haozi.cn/" TargetMode="External"/><Relationship Id="rId2" Type="http://schemas.openxmlformats.org/officeDocument/2006/relationships/hyperlink" Target="http://www.qiuziti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24887" y="2401860"/>
            <a:ext cx="5742226" cy="735653"/>
          </a:xfrm>
        </p:spPr>
        <p:txBody>
          <a:bodyPr>
            <a:normAutofit fontScale="90000"/>
          </a:bodyPr>
          <a:lstStyle/>
          <a:p>
            <a:r>
              <a:rPr lang="en-US" altLang="zh-CN" sz="3600"/>
              <a:t>《R</a:t>
            </a:r>
            <a:r>
              <a:rPr lang="zh-CN" altLang="en-US" sz="3600"/>
              <a:t>语言商务图表与数据可视化</a:t>
            </a:r>
            <a:r>
              <a:rPr lang="en-US" altLang="zh-CN" sz="3600"/>
              <a:t>》</a:t>
            </a:r>
            <a:endParaRPr lang="zh-CN" altLang="en-US" sz="36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61DE18A-287E-4E54-A5E5-003A428DDDA5}"/>
              </a:ext>
            </a:extLst>
          </p:cNvPr>
          <p:cNvSpPr txBox="1">
            <a:spLocks/>
          </p:cNvSpPr>
          <p:nvPr/>
        </p:nvSpPr>
        <p:spPr>
          <a:xfrm>
            <a:off x="3224887" y="3137513"/>
            <a:ext cx="5742226" cy="7356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sz="2400"/>
              <a:t>第二章</a:t>
            </a:r>
            <a:r>
              <a:rPr lang="en-US" altLang="zh-CN" sz="2400"/>
              <a:t>——</a:t>
            </a:r>
            <a:r>
              <a:rPr lang="zh-CN" altLang="en-US" sz="2400"/>
              <a:t>数据可视化基础之设计基础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268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D91DB3A-993F-49C6-9E20-D5A1F2D6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43" y="4336588"/>
            <a:ext cx="1909916" cy="190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A76475-1557-4EB2-92B7-9BF1C47309D0}"/>
              </a:ext>
            </a:extLst>
          </p:cNvPr>
          <p:cNvSpPr/>
          <p:nvPr/>
        </p:nvSpPr>
        <p:spPr>
          <a:xfrm>
            <a:off x="183324" y="106996"/>
            <a:ext cx="47275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2.3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色彩基础知识与取色工具</a:t>
            </a:r>
            <a:endParaRPr lang="zh-CN" altLang="en-US" sz="28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A1A9AF-C6E5-4951-BC6C-474524A7EC60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FB92C0-1AD6-446C-96FC-88F49AFDA978}"/>
              </a:ext>
            </a:extLst>
          </p:cNvPr>
          <p:cNvSpPr/>
          <p:nvPr/>
        </p:nvSpPr>
        <p:spPr>
          <a:xfrm>
            <a:off x="463867" y="128545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颜色的三属性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E11AF0-2807-4B4F-BDDA-8EB2CDF2FC30}"/>
              </a:ext>
            </a:extLst>
          </p:cNvPr>
          <p:cNvSpPr/>
          <p:nvPr/>
        </p:nvSpPr>
        <p:spPr>
          <a:xfrm>
            <a:off x="463867" y="1816030"/>
            <a:ext cx="515035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b="1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、色相：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色相是色彩的首要特征，区别各种不同色彩类别。</a:t>
            </a:r>
            <a:endParaRPr lang="en-US" altLang="zh-CN" sz="1600">
              <a:solidFill>
                <a:srgbClr val="55555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rgbClr val="55555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b="1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、饱和度：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饱和度是指色彩的鲜艳程度，也称色彩的纯度。饱和度取决于该色中含色成分和消色成分</a:t>
            </a:r>
            <a:r>
              <a:rPr lang="en-US" altLang="zh-CN" sz="1600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600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灰色</a:t>
            </a:r>
            <a:r>
              <a:rPr lang="en-US" altLang="zh-CN" sz="1600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600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的比例。饱和度越高，颜色越鲜艳；饱和度越低，颜色越暗淡。</a:t>
            </a:r>
            <a:endParaRPr lang="en-US" altLang="zh-CN" sz="1600">
              <a:solidFill>
                <a:srgbClr val="55555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55555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b="1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、明度：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5555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明度是色彩的明暗变化程度，可以简单理解为颜色的亮度。亮度越高，颜色越偏白，否则亮度越低颜色越发黑。</a:t>
            </a:r>
            <a:endParaRPr lang="zh-CN" altLang="en-US" sz="1600" b="0" i="0">
              <a:solidFill>
                <a:srgbClr val="555555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E47AAEF-C493-40C5-B392-EFA14C6A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452" y="3702163"/>
            <a:ext cx="2357990" cy="298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 descr="图片包含 屏幕截图&#10;&#10;已生成极高可信度的说明">
            <a:extLst>
              <a:ext uri="{FF2B5EF4-FFF2-40B4-BE49-F238E27FC236}">
                <a16:creationId xmlns:a16="http://schemas.microsoft.com/office/drawing/2014/main" id="{BE3BAADD-1093-415E-879B-50AC10465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43" y="1285450"/>
            <a:ext cx="4550599" cy="2322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80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A76475-1557-4EB2-92B7-9BF1C47309D0}"/>
              </a:ext>
            </a:extLst>
          </p:cNvPr>
          <p:cNvSpPr/>
          <p:nvPr/>
        </p:nvSpPr>
        <p:spPr>
          <a:xfrm>
            <a:off x="183324" y="106996"/>
            <a:ext cx="47275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2.3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色彩基础知识与取色工具</a:t>
            </a:r>
            <a:endParaRPr lang="zh-CN" altLang="en-US" sz="28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A1A9AF-C6E5-4951-BC6C-474524A7EC60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FB92C0-1AD6-446C-96FC-88F49AFDA978}"/>
              </a:ext>
            </a:extLst>
          </p:cNvPr>
          <p:cNvSpPr/>
          <p:nvPr/>
        </p:nvSpPr>
        <p:spPr>
          <a:xfrm>
            <a:off x="463867" y="1285451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色轮及其常用色彩搭配组合</a:t>
            </a:r>
          </a:p>
        </p:txBody>
      </p:sp>
      <p:pic>
        <p:nvPicPr>
          <p:cNvPr id="2050" name="Picture 2" descr="https://pic.ikafan.com/imgp/L3Byb3h5L2h0dHAvaW1hZ2U3OS4zNjBkb2MuY29tL0Rvd25sb2FkSW1nLzIwMTQvMTEvMDIxOS80NjcyNTYwNF8yLmpwZw==.jpg">
            <a:extLst>
              <a:ext uri="{FF2B5EF4-FFF2-40B4-BE49-F238E27FC236}">
                <a16:creationId xmlns:a16="http://schemas.microsoft.com/office/drawing/2014/main" id="{6AC6D3B2-F7D1-4B29-A5FB-9CB105DFA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7728"/>
            <a:ext cx="5531561" cy="45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.ikafan.com/imgp/L3Byb3h5L2h0dHAvaW1hZ2U3OS4zNjBkb2MuY29tL0Rvd25sb2FkSW1nLzIwMTQvMTEvMDIxOS80NjcyNTYwNF8zLmpwZw==.jpg">
            <a:extLst>
              <a:ext uri="{FF2B5EF4-FFF2-40B4-BE49-F238E27FC236}">
                <a16:creationId xmlns:a16="http://schemas.microsoft.com/office/drawing/2014/main" id="{048AEB83-8CBD-4708-810C-3FD106D2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61" y="1804094"/>
            <a:ext cx="6000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F91A0A4-7974-4FC1-BB94-A02BD2A91CF4}"/>
              </a:ext>
            </a:extLst>
          </p:cNvPr>
          <p:cNvCxnSpPr>
            <a:cxnSpLocks/>
          </p:cNvCxnSpPr>
          <p:nvPr/>
        </p:nvCxnSpPr>
        <p:spPr>
          <a:xfrm flipH="1" flipV="1">
            <a:off x="2094271" y="1997728"/>
            <a:ext cx="1297858" cy="45657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6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A76475-1557-4EB2-92B7-9BF1C47309D0}"/>
              </a:ext>
            </a:extLst>
          </p:cNvPr>
          <p:cNvSpPr/>
          <p:nvPr/>
        </p:nvSpPr>
        <p:spPr>
          <a:xfrm>
            <a:off x="183324" y="106996"/>
            <a:ext cx="47275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2.3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色彩基础知识与取色工具</a:t>
            </a:r>
            <a:endParaRPr lang="zh-CN" altLang="en-US" sz="28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A1A9AF-C6E5-4951-BC6C-474524A7EC60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FB92C0-1AD6-446C-96FC-88F49AFDA978}"/>
              </a:ext>
            </a:extLst>
          </p:cNvPr>
          <p:cNvSpPr/>
          <p:nvPr/>
        </p:nvSpPr>
        <p:spPr>
          <a:xfrm>
            <a:off x="463866" y="1285451"/>
            <a:ext cx="19057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取色工具使用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CA7ABD-A5AA-47CE-AEA4-CC51F414C788}"/>
              </a:ext>
            </a:extLst>
          </p:cNvPr>
          <p:cNvSpPr/>
          <p:nvPr/>
        </p:nvSpPr>
        <p:spPr>
          <a:xfrm>
            <a:off x="463866" y="2022871"/>
            <a:ext cx="1905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ColorPix.exe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27A2E-33E4-4941-AA45-CD2FC076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48" y="2599306"/>
            <a:ext cx="2551910" cy="3474431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F5DC391-AC92-4929-877A-6C4FA29760B8}"/>
              </a:ext>
            </a:extLst>
          </p:cNvPr>
          <p:cNvSpPr/>
          <p:nvPr/>
        </p:nvSpPr>
        <p:spPr>
          <a:xfrm>
            <a:off x="1995948" y="2599306"/>
            <a:ext cx="2206027" cy="704333"/>
          </a:xfrm>
          <a:custGeom>
            <a:avLst/>
            <a:gdLst>
              <a:gd name="connsiteX0" fmla="*/ 0 w 3136491"/>
              <a:gd name="connsiteY0" fmla="*/ 422787 h 422787"/>
              <a:gd name="connsiteX1" fmla="*/ 2576052 w 3136491"/>
              <a:gd name="connsiteY1" fmla="*/ 422787 h 422787"/>
              <a:gd name="connsiteX2" fmla="*/ 2576052 w 3136491"/>
              <a:gd name="connsiteY2" fmla="*/ 0 h 422787"/>
              <a:gd name="connsiteX3" fmla="*/ 3136491 w 3136491"/>
              <a:gd name="connsiteY3" fmla="*/ 0 h 4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6491" h="422787">
                <a:moveTo>
                  <a:pt x="0" y="422787"/>
                </a:moveTo>
                <a:lnTo>
                  <a:pt x="2576052" y="422787"/>
                </a:lnTo>
                <a:lnTo>
                  <a:pt x="2576052" y="0"/>
                </a:lnTo>
                <a:lnTo>
                  <a:pt x="3136491" y="0"/>
                </a:ln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206E8E2-5E56-4215-962C-E8DF3E33C1B0}"/>
              </a:ext>
            </a:extLst>
          </p:cNvPr>
          <p:cNvSpPr/>
          <p:nvPr/>
        </p:nvSpPr>
        <p:spPr>
          <a:xfrm flipV="1">
            <a:off x="1995948" y="3428997"/>
            <a:ext cx="2206027" cy="45719"/>
          </a:xfrm>
          <a:custGeom>
            <a:avLst/>
            <a:gdLst>
              <a:gd name="connsiteX0" fmla="*/ 0 w 3136491"/>
              <a:gd name="connsiteY0" fmla="*/ 422787 h 422787"/>
              <a:gd name="connsiteX1" fmla="*/ 2576052 w 3136491"/>
              <a:gd name="connsiteY1" fmla="*/ 422787 h 422787"/>
              <a:gd name="connsiteX2" fmla="*/ 2576052 w 3136491"/>
              <a:gd name="connsiteY2" fmla="*/ 0 h 422787"/>
              <a:gd name="connsiteX3" fmla="*/ 3136491 w 3136491"/>
              <a:gd name="connsiteY3" fmla="*/ 0 h 4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6491" h="422787">
                <a:moveTo>
                  <a:pt x="0" y="422787"/>
                </a:moveTo>
                <a:lnTo>
                  <a:pt x="2576052" y="422787"/>
                </a:lnTo>
                <a:lnTo>
                  <a:pt x="2576052" y="0"/>
                </a:lnTo>
                <a:lnTo>
                  <a:pt x="3136491" y="0"/>
                </a:ln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1993C399-DE79-4B07-95E3-6995181ABDDB}"/>
              </a:ext>
            </a:extLst>
          </p:cNvPr>
          <p:cNvSpPr/>
          <p:nvPr/>
        </p:nvSpPr>
        <p:spPr>
          <a:xfrm flipV="1">
            <a:off x="1995948" y="3691312"/>
            <a:ext cx="2206027" cy="228590"/>
          </a:xfrm>
          <a:custGeom>
            <a:avLst/>
            <a:gdLst>
              <a:gd name="connsiteX0" fmla="*/ 0 w 3136491"/>
              <a:gd name="connsiteY0" fmla="*/ 422787 h 422787"/>
              <a:gd name="connsiteX1" fmla="*/ 2576052 w 3136491"/>
              <a:gd name="connsiteY1" fmla="*/ 422787 h 422787"/>
              <a:gd name="connsiteX2" fmla="*/ 2576052 w 3136491"/>
              <a:gd name="connsiteY2" fmla="*/ 0 h 422787"/>
              <a:gd name="connsiteX3" fmla="*/ 3136491 w 3136491"/>
              <a:gd name="connsiteY3" fmla="*/ 0 h 4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6491" h="422787">
                <a:moveTo>
                  <a:pt x="0" y="422787"/>
                </a:moveTo>
                <a:lnTo>
                  <a:pt x="2576052" y="422787"/>
                </a:lnTo>
                <a:lnTo>
                  <a:pt x="2576052" y="0"/>
                </a:lnTo>
                <a:lnTo>
                  <a:pt x="3136491" y="0"/>
                </a:ln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2A1982AB-C13B-4644-8982-A7864696BE6F}"/>
              </a:ext>
            </a:extLst>
          </p:cNvPr>
          <p:cNvSpPr/>
          <p:nvPr/>
        </p:nvSpPr>
        <p:spPr>
          <a:xfrm flipV="1">
            <a:off x="1995948" y="3972858"/>
            <a:ext cx="2206027" cy="663022"/>
          </a:xfrm>
          <a:custGeom>
            <a:avLst/>
            <a:gdLst>
              <a:gd name="connsiteX0" fmla="*/ 0 w 3136491"/>
              <a:gd name="connsiteY0" fmla="*/ 422787 h 422787"/>
              <a:gd name="connsiteX1" fmla="*/ 2576052 w 3136491"/>
              <a:gd name="connsiteY1" fmla="*/ 422787 h 422787"/>
              <a:gd name="connsiteX2" fmla="*/ 2576052 w 3136491"/>
              <a:gd name="connsiteY2" fmla="*/ 0 h 422787"/>
              <a:gd name="connsiteX3" fmla="*/ 3136491 w 3136491"/>
              <a:gd name="connsiteY3" fmla="*/ 0 h 4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6491" h="422787">
                <a:moveTo>
                  <a:pt x="0" y="422787"/>
                </a:moveTo>
                <a:lnTo>
                  <a:pt x="2576052" y="422787"/>
                </a:lnTo>
                <a:lnTo>
                  <a:pt x="2576052" y="0"/>
                </a:lnTo>
                <a:lnTo>
                  <a:pt x="3136491" y="0"/>
                </a:ln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523F40-EFB6-4C04-A479-B9817DB733A7}"/>
              </a:ext>
            </a:extLst>
          </p:cNvPr>
          <p:cNvSpPr/>
          <p:nvPr/>
        </p:nvSpPr>
        <p:spPr>
          <a:xfrm>
            <a:off x="4268952" y="2414640"/>
            <a:ext cx="627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RGB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13BEFD-DC04-45B5-B6B2-0F6322316567}"/>
              </a:ext>
            </a:extLst>
          </p:cNvPr>
          <p:cNvSpPr/>
          <p:nvPr/>
        </p:nvSpPr>
        <p:spPr>
          <a:xfrm>
            <a:off x="4268952" y="3301262"/>
            <a:ext cx="627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HEX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0F7CE63-09D3-452F-A964-72B7698D72C0}"/>
              </a:ext>
            </a:extLst>
          </p:cNvPr>
          <p:cNvSpPr/>
          <p:nvPr/>
        </p:nvSpPr>
        <p:spPr>
          <a:xfrm>
            <a:off x="4268952" y="3753484"/>
            <a:ext cx="627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HSB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EEA180-6218-4392-A928-2789D087B424}"/>
              </a:ext>
            </a:extLst>
          </p:cNvPr>
          <p:cNvSpPr/>
          <p:nvPr/>
        </p:nvSpPr>
        <p:spPr>
          <a:xfrm>
            <a:off x="4268951" y="4451214"/>
            <a:ext cx="863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CMYK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8D2C73-B128-4A62-ADB4-551FFECE8586}"/>
              </a:ext>
            </a:extLst>
          </p:cNvPr>
          <p:cNvSpPr/>
          <p:nvPr/>
        </p:nvSpPr>
        <p:spPr>
          <a:xfrm>
            <a:off x="6756538" y="2414640"/>
            <a:ext cx="3668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色彩中的三原色：红、绿、蓝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RGB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 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Green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 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Blue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0B7774-A992-41B7-A23D-EF61DDC86D14}"/>
              </a:ext>
            </a:extLst>
          </p:cNvPr>
          <p:cNvSpPr/>
          <p:nvPr/>
        </p:nvSpPr>
        <p:spPr>
          <a:xfrm>
            <a:off x="6756538" y="3317220"/>
            <a:ext cx="3668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16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进制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RGB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，前端渲染中用的很多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292998-7A0E-4010-8082-4F45057BD9CF}"/>
              </a:ext>
            </a:extLst>
          </p:cNvPr>
          <p:cNvSpPr/>
          <p:nvPr/>
        </p:nvSpPr>
        <p:spPr>
          <a:xfrm>
            <a:off x="6756538" y="3764028"/>
            <a:ext cx="40992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对应色彩三要素，色调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饱和度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亮度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Hue–Saturation–Brightness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A3F3425-967B-4BFB-84F8-605284860B5B}"/>
              </a:ext>
            </a:extLst>
          </p:cNvPr>
          <p:cNvSpPr/>
          <p:nvPr/>
        </p:nvSpPr>
        <p:spPr>
          <a:xfrm>
            <a:off x="6756538" y="4480073"/>
            <a:ext cx="261360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用于印刷的四分色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Cyan       ——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青</a:t>
            </a:r>
            <a:endParaRPr lang="en-US" altLang="zh-CN" sz="1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Magenta ——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品红</a:t>
            </a:r>
            <a:endParaRPr lang="en-US" altLang="zh-CN" sz="1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Yellow     ——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黄</a:t>
            </a:r>
            <a:endParaRPr lang="en-US" altLang="zh-CN" sz="1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Black       ——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黑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301D25D-0E6A-401E-B931-F863D6D32789}"/>
              </a:ext>
            </a:extLst>
          </p:cNvPr>
          <p:cNvSpPr/>
          <p:nvPr/>
        </p:nvSpPr>
        <p:spPr>
          <a:xfrm>
            <a:off x="5132436" y="2414640"/>
            <a:ext cx="1098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254,0,0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C8F1629-4BCD-429D-8B85-4F27F8A71AEA}"/>
              </a:ext>
            </a:extLst>
          </p:cNvPr>
          <p:cNvSpPr/>
          <p:nvPr/>
        </p:nvSpPr>
        <p:spPr>
          <a:xfrm>
            <a:off x="5110557" y="3301262"/>
            <a:ext cx="1142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#FE0000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A5FF90-3622-444E-8782-E905A9EEED65}"/>
              </a:ext>
            </a:extLst>
          </p:cNvPr>
          <p:cNvSpPr/>
          <p:nvPr/>
        </p:nvSpPr>
        <p:spPr>
          <a:xfrm>
            <a:off x="5110557" y="3753484"/>
            <a:ext cx="1142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0,100,100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8BA8F21-EC5B-44D0-9E40-49C9DDE659B8}"/>
              </a:ext>
            </a:extLst>
          </p:cNvPr>
          <p:cNvSpPr/>
          <p:nvPr/>
        </p:nvSpPr>
        <p:spPr>
          <a:xfrm>
            <a:off x="4978698" y="4443265"/>
            <a:ext cx="1406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0,100,100,0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86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651B8CEB-93CF-4242-9540-611AF10EF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" b="3322"/>
          <a:stretch/>
        </p:blipFill>
        <p:spPr>
          <a:xfrm>
            <a:off x="383458" y="1114725"/>
            <a:ext cx="11625218" cy="57196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A76475-1557-4EB2-92B7-9BF1C47309D0}"/>
              </a:ext>
            </a:extLst>
          </p:cNvPr>
          <p:cNvSpPr/>
          <p:nvPr/>
        </p:nvSpPr>
        <p:spPr>
          <a:xfrm>
            <a:off x="183324" y="106996"/>
            <a:ext cx="47323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2.4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色彩性格与颜色应用场景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A1A9AF-C6E5-4951-BC6C-474524A7EC60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45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A76475-1557-4EB2-92B7-9BF1C47309D0}"/>
              </a:ext>
            </a:extLst>
          </p:cNvPr>
          <p:cNvSpPr/>
          <p:nvPr/>
        </p:nvSpPr>
        <p:spPr>
          <a:xfrm>
            <a:off x="183324" y="106996"/>
            <a:ext cx="47323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2.4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色彩性格与颜色应用场景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A1A9AF-C6E5-4951-BC6C-474524A7EC60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9BE56CF-EE35-4549-9B3C-071C94B4A106}"/>
              </a:ext>
            </a:extLst>
          </p:cNvPr>
          <p:cNvSpPr txBox="1"/>
          <p:nvPr/>
        </p:nvSpPr>
        <p:spPr>
          <a:xfrm>
            <a:off x="332554" y="1353191"/>
            <a:ext cx="273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作为视觉信号字典的颜色：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35193-D50E-459D-91C5-F919FE87EE1F}"/>
              </a:ext>
            </a:extLst>
          </p:cNvPr>
          <p:cNvSpPr txBox="1"/>
          <p:nvPr/>
        </p:nvSpPr>
        <p:spPr>
          <a:xfrm>
            <a:off x="1180613" y="2413683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9C0EFC-61F8-4650-B0A1-C5B99EAFEC13}"/>
              </a:ext>
            </a:extLst>
          </p:cNvPr>
          <p:cNvSpPr txBox="1"/>
          <p:nvPr/>
        </p:nvSpPr>
        <p:spPr>
          <a:xfrm>
            <a:off x="5286025" y="239444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A547467-7938-40F2-A1F3-023A09333FEA}"/>
              </a:ext>
            </a:extLst>
          </p:cNvPr>
          <p:cNvCxnSpPr>
            <a:cxnSpLocks/>
          </p:cNvCxnSpPr>
          <p:nvPr/>
        </p:nvCxnSpPr>
        <p:spPr>
          <a:xfrm>
            <a:off x="1353855" y="2724345"/>
            <a:ext cx="446063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EABE062-F75C-4940-BA90-D41DD72BAE5B}"/>
              </a:ext>
            </a:extLst>
          </p:cNvPr>
          <p:cNvSpPr txBox="1"/>
          <p:nvPr/>
        </p:nvSpPr>
        <p:spPr>
          <a:xfrm>
            <a:off x="183324" y="3083359"/>
            <a:ext cx="140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透明度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8D6E961-E1F6-4E45-A35E-9EC97C5F0191}"/>
              </a:ext>
            </a:extLst>
          </p:cNvPr>
          <p:cNvSpPr/>
          <p:nvPr/>
        </p:nvSpPr>
        <p:spPr>
          <a:xfrm>
            <a:off x="2000800" y="3083359"/>
            <a:ext cx="262466" cy="2624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06555F1-0A39-4100-9A19-48BE32054F91}"/>
              </a:ext>
            </a:extLst>
          </p:cNvPr>
          <p:cNvSpPr/>
          <p:nvPr/>
        </p:nvSpPr>
        <p:spPr>
          <a:xfrm>
            <a:off x="3335150" y="3083359"/>
            <a:ext cx="262466" cy="2624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9E97065-0DF3-4347-A02C-25B9D711E45F}"/>
              </a:ext>
            </a:extLst>
          </p:cNvPr>
          <p:cNvSpPr/>
          <p:nvPr/>
        </p:nvSpPr>
        <p:spPr>
          <a:xfrm>
            <a:off x="3958937" y="3083359"/>
            <a:ext cx="262466" cy="262466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27FF38D-B29E-4BF6-B52B-F25A122C9958}"/>
              </a:ext>
            </a:extLst>
          </p:cNvPr>
          <p:cNvSpPr/>
          <p:nvPr/>
        </p:nvSpPr>
        <p:spPr>
          <a:xfrm>
            <a:off x="2701166" y="3083359"/>
            <a:ext cx="262466" cy="262466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2C4D159-68E5-4C10-B000-A813F6004B19}"/>
              </a:ext>
            </a:extLst>
          </p:cNvPr>
          <p:cNvSpPr/>
          <p:nvPr/>
        </p:nvSpPr>
        <p:spPr>
          <a:xfrm>
            <a:off x="4584609" y="3083359"/>
            <a:ext cx="262466" cy="2624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DEB0E4F-01E3-4B70-A937-8DB7D35A2C3C}"/>
              </a:ext>
            </a:extLst>
          </p:cNvPr>
          <p:cNvSpPr txBox="1"/>
          <p:nvPr/>
        </p:nvSpPr>
        <p:spPr>
          <a:xfrm>
            <a:off x="183325" y="3799891"/>
            <a:ext cx="140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饱和度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65C9F26-14DB-4490-A4C8-905E6115EA79}"/>
              </a:ext>
            </a:extLst>
          </p:cNvPr>
          <p:cNvSpPr txBox="1"/>
          <p:nvPr/>
        </p:nvSpPr>
        <p:spPr>
          <a:xfrm>
            <a:off x="2668669" y="2267084"/>
            <a:ext cx="182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针对度量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62C4ED7-D132-4B94-A9E9-C97EAEF46EE7}"/>
              </a:ext>
            </a:extLst>
          </p:cNvPr>
          <p:cNvSpPr txBox="1"/>
          <p:nvPr/>
        </p:nvSpPr>
        <p:spPr>
          <a:xfrm>
            <a:off x="8472572" y="2267084"/>
            <a:ext cx="238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针对维度（有序因子）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954D981-C61B-4346-9B0C-477AE88BF323}"/>
              </a:ext>
            </a:extLst>
          </p:cNvPr>
          <p:cNvSpPr txBox="1"/>
          <p:nvPr/>
        </p:nvSpPr>
        <p:spPr>
          <a:xfrm>
            <a:off x="7322598" y="2413683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BD3F316-6F8A-4B82-B764-0132950436F3}"/>
              </a:ext>
            </a:extLst>
          </p:cNvPr>
          <p:cNvSpPr txBox="1"/>
          <p:nvPr/>
        </p:nvSpPr>
        <p:spPr>
          <a:xfrm>
            <a:off x="11073577" y="239444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9041714-ECA3-44CF-A49B-896D104C6751}"/>
              </a:ext>
            </a:extLst>
          </p:cNvPr>
          <p:cNvCxnSpPr>
            <a:cxnSpLocks/>
          </p:cNvCxnSpPr>
          <p:nvPr/>
        </p:nvCxnSpPr>
        <p:spPr>
          <a:xfrm>
            <a:off x="7519717" y="2724345"/>
            <a:ext cx="408232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A249D7F-59BC-42D1-9E54-1D7E21DEE97D}"/>
              </a:ext>
            </a:extLst>
          </p:cNvPr>
          <p:cNvSpPr txBox="1"/>
          <p:nvPr/>
        </p:nvSpPr>
        <p:spPr>
          <a:xfrm>
            <a:off x="6111959" y="3058390"/>
            <a:ext cx="140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饱和度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993D3C6-3820-4527-A6D7-A1210D785BC6}"/>
              </a:ext>
            </a:extLst>
          </p:cNvPr>
          <p:cNvSpPr txBox="1"/>
          <p:nvPr/>
        </p:nvSpPr>
        <p:spPr>
          <a:xfrm>
            <a:off x="8472572" y="3631246"/>
            <a:ext cx="238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针对维度（无序因子）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9A135D1-EA84-4641-9BB2-23456F0B2994}"/>
              </a:ext>
            </a:extLst>
          </p:cNvPr>
          <p:cNvCxnSpPr>
            <a:cxnSpLocks/>
          </p:cNvCxnSpPr>
          <p:nvPr/>
        </p:nvCxnSpPr>
        <p:spPr>
          <a:xfrm>
            <a:off x="7519717" y="4136122"/>
            <a:ext cx="4082321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7119F86-37DB-4083-95F3-3E2146C98171}"/>
              </a:ext>
            </a:extLst>
          </p:cNvPr>
          <p:cNvSpPr txBox="1"/>
          <p:nvPr/>
        </p:nvSpPr>
        <p:spPr>
          <a:xfrm>
            <a:off x="6111959" y="4371844"/>
            <a:ext cx="140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色相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19A7B92-DADD-4284-B8DC-36486DB6BB0E}"/>
              </a:ext>
            </a:extLst>
          </p:cNvPr>
          <p:cNvSpPr/>
          <p:nvPr/>
        </p:nvSpPr>
        <p:spPr>
          <a:xfrm>
            <a:off x="7771970" y="4417155"/>
            <a:ext cx="262466" cy="262466"/>
          </a:xfrm>
          <a:prstGeom prst="ellipse">
            <a:avLst/>
          </a:prstGeom>
          <a:solidFill>
            <a:srgbClr val="A6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2E54706-31B9-40E2-9AEC-0C59CB9104C5}"/>
              </a:ext>
            </a:extLst>
          </p:cNvPr>
          <p:cNvSpPr/>
          <p:nvPr/>
        </p:nvSpPr>
        <p:spPr>
          <a:xfrm>
            <a:off x="8597372" y="4417155"/>
            <a:ext cx="262466" cy="262466"/>
          </a:xfrm>
          <a:prstGeom prst="ellipse">
            <a:avLst/>
          </a:prstGeom>
          <a:solidFill>
            <a:srgbClr val="1F7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9F913774-DF5F-43DD-BCD4-5DE1BBCE1E3B}"/>
              </a:ext>
            </a:extLst>
          </p:cNvPr>
          <p:cNvSpPr/>
          <p:nvPr/>
        </p:nvSpPr>
        <p:spPr>
          <a:xfrm>
            <a:off x="9422774" y="4417155"/>
            <a:ext cx="262466" cy="262466"/>
          </a:xfrm>
          <a:prstGeom prst="ellipse">
            <a:avLst/>
          </a:prstGeom>
          <a:solidFill>
            <a:srgbClr val="B4E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59432B8-F1BD-4C1C-A263-2E2C1D67FC95}"/>
              </a:ext>
            </a:extLst>
          </p:cNvPr>
          <p:cNvSpPr/>
          <p:nvPr/>
        </p:nvSpPr>
        <p:spPr>
          <a:xfrm>
            <a:off x="10248176" y="4417155"/>
            <a:ext cx="262466" cy="262466"/>
          </a:xfrm>
          <a:prstGeom prst="ellipse">
            <a:avLst/>
          </a:prstGeom>
          <a:solidFill>
            <a:srgbClr val="FB9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FD35D92-1DB4-49D6-9B90-05B96968B28D}"/>
              </a:ext>
            </a:extLst>
          </p:cNvPr>
          <p:cNvSpPr/>
          <p:nvPr/>
        </p:nvSpPr>
        <p:spPr>
          <a:xfrm>
            <a:off x="11073577" y="4417155"/>
            <a:ext cx="262466" cy="262466"/>
          </a:xfrm>
          <a:prstGeom prst="ellipse">
            <a:avLst/>
          </a:prstGeom>
          <a:solidFill>
            <a:srgbClr val="00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171C431-94ED-4CD1-8F01-9BC7A89BE9C3}"/>
              </a:ext>
            </a:extLst>
          </p:cNvPr>
          <p:cNvSpPr/>
          <p:nvPr/>
        </p:nvSpPr>
        <p:spPr>
          <a:xfrm>
            <a:off x="7771970" y="4781190"/>
            <a:ext cx="262466" cy="262466"/>
          </a:xfrm>
          <a:prstGeom prst="ellipse">
            <a:avLst/>
          </a:prstGeom>
          <a:solidFill>
            <a:srgbClr val="FCB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ABFE49A4-2F6F-4A4F-978D-78531FF155DD}"/>
              </a:ext>
            </a:extLst>
          </p:cNvPr>
          <p:cNvSpPr/>
          <p:nvPr/>
        </p:nvSpPr>
        <p:spPr>
          <a:xfrm>
            <a:off x="8597372" y="4781190"/>
            <a:ext cx="262466" cy="262466"/>
          </a:xfrm>
          <a:prstGeom prst="ellipse">
            <a:avLst/>
          </a:prstGeom>
          <a:solidFill>
            <a:srgbClr val="B3C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AAA1871-9CAC-456A-9755-B06DF4C2DBD9}"/>
              </a:ext>
            </a:extLst>
          </p:cNvPr>
          <p:cNvSpPr/>
          <p:nvPr/>
        </p:nvSpPr>
        <p:spPr>
          <a:xfrm>
            <a:off x="9422774" y="4781190"/>
            <a:ext cx="262466" cy="262466"/>
          </a:xfrm>
          <a:prstGeom prst="ellipse">
            <a:avLst/>
          </a:prstGeom>
          <a:solidFill>
            <a:srgbClr val="CCE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81F5D8D-3B3A-4AE3-BB05-9C2118A9C61B}"/>
              </a:ext>
            </a:extLst>
          </p:cNvPr>
          <p:cNvSpPr/>
          <p:nvPr/>
        </p:nvSpPr>
        <p:spPr>
          <a:xfrm>
            <a:off x="10248176" y="4781190"/>
            <a:ext cx="262466" cy="262466"/>
          </a:xfrm>
          <a:prstGeom prst="ellipse">
            <a:avLst/>
          </a:prstGeom>
          <a:solidFill>
            <a:srgbClr val="DEC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C2B6618-2F7B-49B9-950A-07D6C6F748F4}"/>
              </a:ext>
            </a:extLst>
          </p:cNvPr>
          <p:cNvSpPr/>
          <p:nvPr/>
        </p:nvSpPr>
        <p:spPr>
          <a:xfrm>
            <a:off x="11073577" y="4781190"/>
            <a:ext cx="262466" cy="262466"/>
          </a:xfrm>
          <a:prstGeom prst="ellipse">
            <a:avLst/>
          </a:prstGeom>
          <a:solidFill>
            <a:srgbClr val="FED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014FBC57-17E8-4396-96AE-50E6D0C848BE}"/>
              </a:ext>
            </a:extLst>
          </p:cNvPr>
          <p:cNvSpPr/>
          <p:nvPr/>
        </p:nvSpPr>
        <p:spPr>
          <a:xfrm>
            <a:off x="7771970" y="5146435"/>
            <a:ext cx="262466" cy="262466"/>
          </a:xfrm>
          <a:prstGeom prst="ellipse">
            <a:avLst/>
          </a:prstGeom>
          <a:solidFill>
            <a:srgbClr val="E4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EDB4E35-6714-4819-AA21-315530783DD0}"/>
              </a:ext>
            </a:extLst>
          </p:cNvPr>
          <p:cNvSpPr/>
          <p:nvPr/>
        </p:nvSpPr>
        <p:spPr>
          <a:xfrm>
            <a:off x="8597372" y="5146435"/>
            <a:ext cx="262466" cy="262466"/>
          </a:xfrm>
          <a:prstGeom prst="ellipse">
            <a:avLst/>
          </a:prstGeom>
          <a:solidFill>
            <a:srgbClr val="377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719B4A8E-59C2-40B3-9A21-B69AC0A07623}"/>
              </a:ext>
            </a:extLst>
          </p:cNvPr>
          <p:cNvSpPr/>
          <p:nvPr/>
        </p:nvSpPr>
        <p:spPr>
          <a:xfrm>
            <a:off x="9422774" y="5146435"/>
            <a:ext cx="262466" cy="262466"/>
          </a:xfrm>
          <a:prstGeom prst="ellipse">
            <a:avLst/>
          </a:prstGeom>
          <a:solidFill>
            <a:srgbClr val="4D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786BEB73-3262-4B62-9613-C0BA95CAD737}"/>
              </a:ext>
            </a:extLst>
          </p:cNvPr>
          <p:cNvSpPr/>
          <p:nvPr/>
        </p:nvSpPr>
        <p:spPr>
          <a:xfrm>
            <a:off x="10248176" y="5146435"/>
            <a:ext cx="262466" cy="262466"/>
          </a:xfrm>
          <a:prstGeom prst="ellipse">
            <a:avLst/>
          </a:prstGeom>
          <a:solidFill>
            <a:srgbClr val="984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C78B406-AACF-46B2-A918-99E01442D403}"/>
              </a:ext>
            </a:extLst>
          </p:cNvPr>
          <p:cNvSpPr/>
          <p:nvPr/>
        </p:nvSpPr>
        <p:spPr>
          <a:xfrm>
            <a:off x="11073577" y="5146435"/>
            <a:ext cx="262466" cy="262466"/>
          </a:xfrm>
          <a:prstGeom prst="ellipse">
            <a:avLst/>
          </a:prstGeom>
          <a:solidFill>
            <a:srgbClr val="F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324BF7C-1287-44B4-99C2-725902CE85CA}"/>
              </a:ext>
            </a:extLst>
          </p:cNvPr>
          <p:cNvCxnSpPr>
            <a:cxnSpLocks/>
          </p:cNvCxnSpPr>
          <p:nvPr/>
        </p:nvCxnSpPr>
        <p:spPr>
          <a:xfrm>
            <a:off x="1353855" y="3650352"/>
            <a:ext cx="44606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B1C9DC3B-63E0-415D-BE7D-DA74C242D6C2}"/>
              </a:ext>
            </a:extLst>
          </p:cNvPr>
          <p:cNvSpPr/>
          <p:nvPr/>
        </p:nvSpPr>
        <p:spPr>
          <a:xfrm>
            <a:off x="1705856" y="3857595"/>
            <a:ext cx="3382297" cy="307776"/>
          </a:xfrm>
          <a:prstGeom prst="rect">
            <a:avLst/>
          </a:prstGeom>
          <a:gradFill flip="none" rotWithShape="1">
            <a:gsLst>
              <a:gs pos="0">
                <a:srgbClr val="EDF8FB"/>
              </a:gs>
              <a:gs pos="100000">
                <a:srgbClr val="006D2C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9BA5738-F40B-4F5A-8E53-C46D00097FEB}"/>
              </a:ext>
            </a:extLst>
          </p:cNvPr>
          <p:cNvSpPr/>
          <p:nvPr/>
        </p:nvSpPr>
        <p:spPr>
          <a:xfrm>
            <a:off x="7575782" y="3135019"/>
            <a:ext cx="776839" cy="273760"/>
          </a:xfrm>
          <a:prstGeom prst="rect">
            <a:avLst/>
          </a:prstGeom>
          <a:solidFill>
            <a:srgbClr val="EDF8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E8FE5A0-2C7D-4D3F-BCA0-AD05B14A4C35}"/>
              </a:ext>
            </a:extLst>
          </p:cNvPr>
          <p:cNvSpPr/>
          <p:nvPr/>
        </p:nvSpPr>
        <p:spPr>
          <a:xfrm>
            <a:off x="8352621" y="3135019"/>
            <a:ext cx="776839" cy="273760"/>
          </a:xfrm>
          <a:prstGeom prst="rect">
            <a:avLst/>
          </a:prstGeom>
          <a:solidFill>
            <a:srgbClr val="B2E2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14C7655-F737-4D39-89EB-D9191AF71B01}"/>
              </a:ext>
            </a:extLst>
          </p:cNvPr>
          <p:cNvSpPr/>
          <p:nvPr/>
        </p:nvSpPr>
        <p:spPr>
          <a:xfrm>
            <a:off x="9129460" y="3135019"/>
            <a:ext cx="776839" cy="273760"/>
          </a:xfrm>
          <a:prstGeom prst="rect">
            <a:avLst/>
          </a:prstGeom>
          <a:solidFill>
            <a:srgbClr val="66C2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01863AA-AB20-4CDE-B615-386CBC5485AA}"/>
              </a:ext>
            </a:extLst>
          </p:cNvPr>
          <p:cNvSpPr/>
          <p:nvPr/>
        </p:nvSpPr>
        <p:spPr>
          <a:xfrm>
            <a:off x="9906299" y="3135019"/>
            <a:ext cx="776839" cy="273760"/>
          </a:xfrm>
          <a:prstGeom prst="rect">
            <a:avLst/>
          </a:prstGeom>
          <a:solidFill>
            <a:srgbClr val="2A9B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A77C8C5-9771-453A-BC26-D0DCAD7F34B9}"/>
              </a:ext>
            </a:extLst>
          </p:cNvPr>
          <p:cNvSpPr/>
          <p:nvPr/>
        </p:nvSpPr>
        <p:spPr>
          <a:xfrm>
            <a:off x="10685157" y="3135019"/>
            <a:ext cx="776839" cy="273760"/>
          </a:xfrm>
          <a:prstGeom prst="rect">
            <a:avLst/>
          </a:prstGeom>
          <a:solidFill>
            <a:srgbClr val="006D2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9A3E6EEF-2DA9-4D04-BE5D-D3BDC7D8306A}"/>
              </a:ext>
            </a:extLst>
          </p:cNvPr>
          <p:cNvCxnSpPr>
            <a:cxnSpLocks/>
          </p:cNvCxnSpPr>
          <p:nvPr/>
        </p:nvCxnSpPr>
        <p:spPr>
          <a:xfrm>
            <a:off x="1353855" y="4407436"/>
            <a:ext cx="44606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41C28229-3328-481D-93E3-B5BA77440D6E}"/>
              </a:ext>
            </a:extLst>
          </p:cNvPr>
          <p:cNvCxnSpPr>
            <a:cxnSpLocks/>
          </p:cNvCxnSpPr>
          <p:nvPr/>
        </p:nvCxnSpPr>
        <p:spPr>
          <a:xfrm>
            <a:off x="7519717" y="5555929"/>
            <a:ext cx="4082321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712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4E5BB56E-5B2F-49F0-A8B9-F14EBE471259}"/>
              </a:ext>
            </a:extLst>
          </p:cNvPr>
          <p:cNvSpPr/>
          <p:nvPr/>
        </p:nvSpPr>
        <p:spPr>
          <a:xfrm>
            <a:off x="167035" y="1423563"/>
            <a:ext cx="18350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如何搭配颜色？</a:t>
            </a:r>
            <a:endParaRPr lang="zh-CN" altLang="en-US" sz="20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EF1032-DAAC-483B-AE89-E61A09A830B1}"/>
              </a:ext>
            </a:extLst>
          </p:cNvPr>
          <p:cNvSpPr/>
          <p:nvPr/>
        </p:nvSpPr>
        <p:spPr>
          <a:xfrm>
            <a:off x="133744" y="2032555"/>
            <a:ext cx="18683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spc="-15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如果感觉自己配色很费劲，就放弃吧，让擅长的人去做，自己拿来用具就好了</a:t>
            </a:r>
            <a:endParaRPr lang="zh-CN" altLang="en-US" sz="1600" spc="-15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BC7160D4-016A-478E-98AB-4774E8009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67"/>
          <a:stretch/>
        </p:blipFill>
        <p:spPr>
          <a:xfrm>
            <a:off x="5288398" y="1946483"/>
            <a:ext cx="3275744" cy="233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A21B1E3-7311-4B38-8877-00667500918D}"/>
              </a:ext>
            </a:extLst>
          </p:cNvPr>
          <p:cNvSpPr txBox="1"/>
          <p:nvPr/>
        </p:nvSpPr>
        <p:spPr>
          <a:xfrm>
            <a:off x="2389233" y="1406042"/>
            <a:ext cx="215509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经典行业标杆配色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2B72B72-C761-4A52-86A8-70C15EF3FA07}"/>
              </a:ext>
            </a:extLst>
          </p:cNvPr>
          <p:cNvSpPr txBox="1"/>
          <p:nvPr/>
        </p:nvSpPr>
        <p:spPr>
          <a:xfrm>
            <a:off x="5445712" y="1406042"/>
            <a:ext cx="284537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主流可视化软件配色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7C8456C-0F72-4549-9F88-D379522FECF9}"/>
              </a:ext>
            </a:extLst>
          </p:cNvPr>
          <p:cNvSpPr txBox="1"/>
          <p:nvPr/>
        </p:nvSpPr>
        <p:spPr>
          <a:xfrm>
            <a:off x="9223701" y="1406042"/>
            <a:ext cx="217554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ColorBrewer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8D12072-358A-4FAA-91E1-D66A570F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435" y="2032555"/>
            <a:ext cx="3116831" cy="1988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9A4C42-67F4-41EA-A4FE-8D870BD2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04" y="1946483"/>
            <a:ext cx="2899165" cy="2307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D4DA41F-AAA9-4755-AA4B-8A21BFC656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352"/>
          <a:stretch/>
        </p:blipFill>
        <p:spPr>
          <a:xfrm>
            <a:off x="2074604" y="4287235"/>
            <a:ext cx="2899165" cy="1700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hlinkClick r:id="rId6"/>
            <a:extLst>
              <a:ext uri="{FF2B5EF4-FFF2-40B4-BE49-F238E27FC236}">
                <a16:creationId xmlns:a16="http://schemas.microsoft.com/office/drawing/2014/main" id="{A350409F-FB75-49B3-AA3B-0C199A503780}"/>
              </a:ext>
            </a:extLst>
          </p:cNvPr>
          <p:cNvSpPr/>
          <p:nvPr/>
        </p:nvSpPr>
        <p:spPr>
          <a:xfrm>
            <a:off x="8908267" y="4277850"/>
            <a:ext cx="2523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http://colorbrewer2.org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183324" y="106996"/>
            <a:ext cx="47323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2.4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色彩性格与颜色应用场景</a:t>
            </a:r>
          </a:p>
        </p:txBody>
      </p:sp>
    </p:spTree>
    <p:extLst>
      <p:ext uri="{BB962C8B-B14F-4D97-AF65-F5344CB8AC3E}">
        <p14:creationId xmlns:p14="http://schemas.microsoft.com/office/powerpoint/2010/main" val="366867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183324" y="106996"/>
            <a:ext cx="47323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2.4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色彩性格与颜色应用场景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365CCDD-9510-4BF1-89F4-4147C008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00" y="1649819"/>
            <a:ext cx="2372306" cy="28552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A76FDA-4742-4F44-BB45-E788CD0C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16" y="1649820"/>
            <a:ext cx="2446684" cy="27515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612D91-9DBA-426F-A248-90FD0CEE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434" y="1649819"/>
            <a:ext cx="2522439" cy="279678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1A50998-3548-4F21-8FAC-8CA724B6E986}"/>
              </a:ext>
            </a:extLst>
          </p:cNvPr>
          <p:cNvSpPr/>
          <p:nvPr/>
        </p:nvSpPr>
        <p:spPr>
          <a:xfrm>
            <a:off x="2094594" y="1145594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Droid Sans"/>
              </a:rPr>
              <a:t>sequential</a:t>
            </a: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71BA60E-1EFA-4E30-97E5-96DC3E0AB74E}"/>
              </a:ext>
            </a:extLst>
          </p:cNvPr>
          <p:cNvSpPr/>
          <p:nvPr/>
        </p:nvSpPr>
        <p:spPr>
          <a:xfrm>
            <a:off x="5901742" y="1145594"/>
            <a:ext cx="1142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Droid Sans"/>
              </a:rPr>
              <a:t>diverging</a:t>
            </a:r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968C3C-8978-42B7-9CDB-A9540AFD2084}"/>
              </a:ext>
            </a:extLst>
          </p:cNvPr>
          <p:cNvSpPr/>
          <p:nvPr/>
        </p:nvSpPr>
        <p:spPr>
          <a:xfrm>
            <a:off x="9030513" y="1145594"/>
            <a:ext cx="1239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Droid Sans"/>
              </a:rPr>
              <a:t>qualitative</a:t>
            </a:r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575B424-3C6F-4088-9E30-D98B138EC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200" y="4627252"/>
            <a:ext cx="2372306" cy="182427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E976E4F-E7AA-4A33-9B54-CCB871FCD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917" y="4627252"/>
            <a:ext cx="2446684" cy="18808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64FD7B7-7A3E-4949-BD5C-7BDD6594B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433" y="4627252"/>
            <a:ext cx="2463787" cy="188087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245487A-FF7F-4B45-A088-BFA3067FF507}"/>
              </a:ext>
            </a:extLst>
          </p:cNvPr>
          <p:cNvSpPr txBox="1"/>
          <p:nvPr/>
        </p:nvSpPr>
        <p:spPr>
          <a:xfrm>
            <a:off x="183324" y="2264543"/>
            <a:ext cx="1290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(0~5%]</a:t>
            </a:r>
          </a:p>
          <a:p>
            <a:pPr algn="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(5%~10%]</a:t>
            </a:r>
          </a:p>
          <a:p>
            <a:pPr algn="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(10%~20%]</a:t>
            </a:r>
          </a:p>
          <a:p>
            <a:pPr algn="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(30%~40%]</a:t>
            </a:r>
            <a:endParaRPr lang="zh-CN" altLang="en-US" sz="1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286B1B-A3CF-42B8-BD81-AB14B66FF95A}"/>
              </a:ext>
            </a:extLst>
          </p:cNvPr>
          <p:cNvSpPr txBox="1"/>
          <p:nvPr/>
        </p:nvSpPr>
        <p:spPr>
          <a:xfrm>
            <a:off x="3863506" y="2264542"/>
            <a:ext cx="1290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(-10%~-5%]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-5%~0%]</a:t>
            </a:r>
          </a:p>
          <a:p>
            <a:pPr algn="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(0~5%]</a:t>
            </a:r>
          </a:p>
          <a:p>
            <a:pPr algn="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(5%~10%]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D9318C-C757-4707-9631-7413B860AB16}"/>
              </a:ext>
            </a:extLst>
          </p:cNvPr>
          <p:cNvSpPr txBox="1"/>
          <p:nvPr/>
        </p:nvSpPr>
        <p:spPr>
          <a:xfrm>
            <a:off x="7872446" y="2264542"/>
            <a:ext cx="6841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地区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地区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地区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</a:p>
          <a:p>
            <a:pPr algn="r">
              <a:lnSpc>
                <a:spcPct val="150000"/>
              </a:lnSpc>
            </a:pP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地区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17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978583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183324" y="106996"/>
            <a:ext cx="3869970" cy="826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2.4 R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语言中的色彩应用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B1252D-2A23-491F-9008-37F9E056C097}"/>
              </a:ext>
            </a:extLst>
          </p:cNvPr>
          <p:cNvSpPr/>
          <p:nvPr/>
        </p:nvSpPr>
        <p:spPr>
          <a:xfrm>
            <a:off x="687018" y="1359167"/>
            <a:ext cx="3236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基础预设色</a:t>
            </a:r>
            <a:r>
              <a:rPr lang="en-US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——colors</a:t>
            </a:r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657</a:t>
            </a:r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8FB33D-9465-4CFF-8833-E8001619212B}"/>
              </a:ext>
            </a:extLst>
          </p:cNvPr>
          <p:cNvSpPr/>
          <p:nvPr/>
        </p:nvSpPr>
        <p:spPr>
          <a:xfrm>
            <a:off x="928528" y="2777614"/>
            <a:ext cx="201131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rainbow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heat.colors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terrain.colors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topo.colors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cm.colors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C17CEA7-BF6E-400E-8FAD-E170C8839602}"/>
              </a:ext>
            </a:extLst>
          </p:cNvPr>
          <p:cNvSpPr/>
          <p:nvPr/>
        </p:nvSpPr>
        <p:spPr>
          <a:xfrm>
            <a:off x="687018" y="2161292"/>
            <a:ext cx="3236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五大预设调色板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0DC782-8932-41D7-B7C1-FCA418A77CF4}"/>
              </a:ext>
            </a:extLst>
          </p:cNvPr>
          <p:cNvSpPr/>
          <p:nvPr/>
        </p:nvSpPr>
        <p:spPr>
          <a:xfrm>
            <a:off x="928528" y="5187420"/>
            <a:ext cx="3621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colorRampPalette(c("red", "green"))(n)</a:t>
            </a:r>
            <a:endParaRPr lang="zh-CN" altLang="en-US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8CAE86-737F-4BE3-A310-AAE19561A96E}"/>
              </a:ext>
            </a:extLst>
          </p:cNvPr>
          <p:cNvSpPr/>
          <p:nvPr/>
        </p:nvSpPr>
        <p:spPr>
          <a:xfrm>
            <a:off x="687018" y="4536703"/>
            <a:ext cx="3236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自定义组合调色板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ABFA45-0324-498D-8C6C-6101D1813AF6}"/>
              </a:ext>
            </a:extLst>
          </p:cNvPr>
          <p:cNvSpPr/>
          <p:nvPr/>
        </p:nvSpPr>
        <p:spPr>
          <a:xfrm>
            <a:off x="6725266" y="1422628"/>
            <a:ext cx="2315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灰度调色板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7234EF-03E6-4062-8A98-68115ADA928C}"/>
              </a:ext>
            </a:extLst>
          </p:cNvPr>
          <p:cNvSpPr/>
          <p:nvPr/>
        </p:nvSpPr>
        <p:spPr>
          <a:xfrm>
            <a:off x="6725266" y="1994060"/>
            <a:ext cx="1307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gray(0: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1669DD-3038-4574-A4A3-C1881CC8B177}"/>
              </a:ext>
            </a:extLst>
          </p:cNvPr>
          <p:cNvSpPr/>
          <p:nvPr/>
        </p:nvSpPr>
        <p:spPr>
          <a:xfrm>
            <a:off x="6725266" y="3768430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hsv(h = 1, s = 1, v = 1, alpha)</a:t>
            </a:r>
            <a:endParaRPr lang="zh-CN" altLang="en-US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BC175C-E48F-4C11-B130-B68CD7E9F57F}"/>
              </a:ext>
            </a:extLst>
          </p:cNvPr>
          <p:cNvSpPr/>
          <p:nvPr/>
        </p:nvSpPr>
        <p:spPr>
          <a:xfrm>
            <a:off x="6725266" y="2901893"/>
            <a:ext cx="39329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</a:t>
            </a:r>
            <a:r>
              <a:rPr lang="pt-BR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sv</a:t>
            </a:r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自定义调色板</a:t>
            </a:r>
            <a:endParaRPr lang="en-US" altLang="zh-CN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饱和度、亮度、色相、透明度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DE22647-9319-4452-8E1A-AA7E39E00E26}"/>
              </a:ext>
            </a:extLst>
          </p:cNvPr>
          <p:cNvSpPr/>
          <p:nvPr/>
        </p:nvSpPr>
        <p:spPr>
          <a:xfrm>
            <a:off x="6725266" y="4536703"/>
            <a:ext cx="24924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第三方扩展配色包</a:t>
            </a:r>
            <a:endParaRPr lang="zh-CN" altLang="en-US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DFD8347-BFC7-4B32-968E-2BE1C5A8A488}"/>
              </a:ext>
            </a:extLst>
          </p:cNvPr>
          <p:cNvSpPr/>
          <p:nvPr/>
        </p:nvSpPr>
        <p:spPr>
          <a:xfrm>
            <a:off x="6725266" y="5048420"/>
            <a:ext cx="2050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RcolorBrewer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ggthemes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ggtech</a:t>
            </a:r>
            <a:endParaRPr lang="zh-CN" altLang="en-US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415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69D34-6475-4D22-83C3-2C66EBDBE397}"/>
              </a:ext>
            </a:extLst>
          </p:cNvPr>
          <p:cNvCxnSpPr>
            <a:cxnSpLocks/>
          </p:cNvCxnSpPr>
          <p:nvPr/>
        </p:nvCxnSpPr>
        <p:spPr>
          <a:xfrm>
            <a:off x="304800" y="1096182"/>
            <a:ext cx="11710466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AACB5A7-7B26-483D-B9B8-774221FD1AD9}"/>
              </a:ext>
            </a:extLst>
          </p:cNvPr>
          <p:cNvSpPr/>
          <p:nvPr/>
        </p:nvSpPr>
        <p:spPr>
          <a:xfrm>
            <a:off x="183324" y="106996"/>
            <a:ext cx="5086649" cy="826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2.5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版式设计基础与排版四要素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28C1B9-083F-4377-929F-9F57C8D4AFC0}"/>
              </a:ext>
            </a:extLst>
          </p:cNvPr>
          <p:cNvSpPr/>
          <p:nvPr/>
        </p:nvSpPr>
        <p:spPr>
          <a:xfrm>
            <a:off x="396207" y="1521710"/>
            <a:ext cx="3212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设计基础之排版布局</a:t>
            </a:r>
            <a:endParaRPr lang="zh-CN" altLang="en-US" sz="24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6BADDA-D1DC-4F29-A783-DB48391C8CFB}"/>
              </a:ext>
            </a:extLst>
          </p:cNvPr>
          <p:cNvSpPr/>
          <p:nvPr/>
        </p:nvSpPr>
        <p:spPr>
          <a:xfrm>
            <a:off x="396209" y="2136338"/>
            <a:ext cx="71746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Rbbin Williams</a:t>
            </a:r>
            <a:r>
              <a:rPr lang="zh-CN" altLang="en-US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，世界级著名设计大师。他曾经出版过一本非常著名的设计原理书籍</a:t>
            </a:r>
            <a:r>
              <a:rPr lang="en-US" altLang="zh-CN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《The Non-Designer's Design Book》</a:t>
            </a:r>
            <a:r>
              <a:rPr lang="zh-CN" altLang="en-US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。如今在国内已经有中译本</a:t>
            </a:r>
            <a:r>
              <a:rPr lang="en-US" altLang="zh-CN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——《</a:t>
            </a:r>
            <a:r>
              <a:rPr lang="zh-CN" altLang="en-US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写给大家看的设计书</a:t>
            </a:r>
            <a:r>
              <a:rPr lang="en-US" altLang="zh-CN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br>
              <a:rPr lang="zh-CN" altLang="en-US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en-US">
              <a:solidFill>
                <a:srgbClr val="3E3E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虽然通篇写的浅显易懂，只贯穿了四个核心原则：亲密性、对齐、重复、对比。但是，却被全世界的设计师奉为设计圣经。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09C1558-5CA3-46EB-8E1C-2D19622DA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t="2017" r="28876" b="2621"/>
          <a:stretch/>
        </p:blipFill>
        <p:spPr>
          <a:xfrm>
            <a:off x="7747853" y="1521710"/>
            <a:ext cx="3716604" cy="4672609"/>
          </a:xfrm>
          <a:prstGeom prst="rect">
            <a:avLst/>
          </a:prstGeom>
          <a:blipFill dpi="0" rotWithShape="1">
            <a:blip r:embed="rId3"/>
            <a:srcRect/>
            <a:stretch>
              <a:fillRect l="-45913" t="-2729" r="-34975" b="-2037"/>
            </a:stretch>
          </a:blipFill>
          <a:ln>
            <a:noFill/>
          </a:ln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58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12833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2086" y="152128"/>
            <a:ext cx="451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写给大家看的设计书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1582" y="835423"/>
            <a:ext cx="437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简单实用的排版技巧，拯救拙劣设计</a:t>
            </a:r>
          </a:p>
        </p:txBody>
      </p:sp>
      <p:sp>
        <p:nvSpPr>
          <p:cNvPr id="6" name="椭圆 5"/>
          <p:cNvSpPr/>
          <p:nvPr/>
        </p:nvSpPr>
        <p:spPr>
          <a:xfrm>
            <a:off x="503142" y="2021305"/>
            <a:ext cx="417095" cy="41709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13788" y="1989221"/>
            <a:ext cx="417095" cy="41709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563649" y="1989221"/>
            <a:ext cx="417095" cy="41709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596434" y="2005263"/>
            <a:ext cx="417095" cy="41709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063936" y="2005263"/>
            <a:ext cx="0" cy="3850107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079851" y="2005263"/>
            <a:ext cx="0" cy="3850107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127851" y="2021305"/>
            <a:ext cx="0" cy="3850107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11689" y="2021305"/>
            <a:ext cx="61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01</a:t>
            </a:r>
            <a:endParaRPr lang="zh-CN" altLang="en-US" sz="240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43974" y="2005263"/>
            <a:ext cx="61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02</a:t>
            </a:r>
            <a:endParaRPr lang="zh-CN" altLang="en-US" sz="240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1449" y="2021305"/>
            <a:ext cx="61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03</a:t>
            </a:r>
            <a:endParaRPr lang="zh-CN" altLang="en-US" sz="240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818022" y="1989221"/>
            <a:ext cx="61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04</a:t>
            </a:r>
            <a:endParaRPr lang="zh-CN" altLang="en-US" sz="240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4431" y="2466928"/>
            <a:ext cx="10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对齐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449850" y="2482970"/>
            <a:ext cx="10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475768" y="2466928"/>
            <a:ext cx="134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亲密性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513764" y="2438400"/>
            <a:ext cx="10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重复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69510" y="2900065"/>
            <a:ext cx="1974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Alignment)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26128" y="2917013"/>
            <a:ext cx="1974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Proximity</a:t>
            </a:r>
            <a:r>
              <a:rPr lang="zh-CN" altLang="en-US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374127" y="2870555"/>
            <a:ext cx="1974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（</a:t>
            </a:r>
            <a:r>
              <a:rPr lang="en-US" altLang="zh-CN"/>
              <a:t>Repetition)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354923" y="2900065"/>
            <a:ext cx="1974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zh-CN" altLang="en-US" sz="16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3178" y="3429455"/>
            <a:ext cx="227484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页面上的任何一个原素的位置都应该是有意为之。每一个元素与页面上的另一个元素都存在着某种视觉联系。只有这样才能建立一种清晰、精巧而且清爽的整体外观。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461224" y="3429455"/>
            <a:ext cx="2227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避免页面的元素太过相似，如果需要元素（字体、颜色、大小、线宽、形状、空间等）不同，那就大胆的让他们截然不同，从而起到引人注目的效果。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471946" y="3429455"/>
            <a:ext cx="22518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彼此相关的项应该相当靠近，归组在一起。如果多项相互之间存在很近的亲密性，则他们就应该成为一个视觉单元，而不是多个孤立的元素。这样有助于组织信息，减少混乱，为读者提供清晰的结构。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507005" y="3429455"/>
            <a:ext cx="217164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让视觉要素在整个作品中重复出现。这种重复可以是颜色、形状、材质、空间关系、线宽、字体、大小和图片等。这样就可以增加条理性，并且增强统一性。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71BE8D-3CCA-46CB-8237-4047CB078215}"/>
              </a:ext>
            </a:extLst>
          </p:cNvPr>
          <p:cNvGrpSpPr/>
          <p:nvPr/>
        </p:nvGrpSpPr>
        <p:grpSpPr>
          <a:xfrm>
            <a:off x="0" y="0"/>
            <a:ext cx="12192000" cy="6426721"/>
            <a:chOff x="0" y="0"/>
            <a:chExt cx="12192000" cy="6426721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C6CC9BB-9CA9-4A3E-A9C8-F96917F2C345}"/>
                </a:ext>
              </a:extLst>
            </p:cNvPr>
            <p:cNvCxnSpPr/>
            <p:nvPr/>
          </p:nvCxnSpPr>
          <p:spPr>
            <a:xfrm>
              <a:off x="0" y="2005263"/>
              <a:ext cx="12192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A365A0FC-DC7F-4C1D-8DE5-1AA71AC16D62}"/>
                </a:ext>
              </a:extLst>
            </p:cNvPr>
            <p:cNvCxnSpPr/>
            <p:nvPr/>
          </p:nvCxnSpPr>
          <p:spPr>
            <a:xfrm>
              <a:off x="0" y="6107111"/>
              <a:ext cx="12192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A6824C4B-813D-4E42-956A-CA31A58F0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8653" y="1362075"/>
              <a:ext cx="0" cy="5064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B81A601-744B-42D9-875D-C4A26B747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78" y="1362075"/>
              <a:ext cx="0" cy="5064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8262026-FE2A-481C-8AF7-0B5C6234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023" y="1362075"/>
              <a:ext cx="0" cy="5064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DFE70F5-4FA3-4037-B6A0-545EA2428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8818" y="1362075"/>
              <a:ext cx="0" cy="5064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ED2D241E-CBED-4B0F-A659-C3B7CAD539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3788" y="1362075"/>
              <a:ext cx="0" cy="5064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8C34C38-3361-489A-8E75-9D7CE02BA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6958" y="1362075"/>
              <a:ext cx="0" cy="5064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325E2B0B-CE36-4B03-9CEA-76F6E4CED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3804" y="1362075"/>
              <a:ext cx="0" cy="5064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01E7D35-CD99-49D7-AA5C-6E44A602CA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6434" y="1362075"/>
              <a:ext cx="0" cy="5064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E1FDCB8-C5F8-4CC7-AAAF-7F2C273AA19A}"/>
                </a:ext>
              </a:extLst>
            </p:cNvPr>
            <p:cNvCxnSpPr/>
            <p:nvPr/>
          </p:nvCxnSpPr>
          <p:spPr>
            <a:xfrm>
              <a:off x="0" y="2466928"/>
              <a:ext cx="12192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02324CD-3A82-4843-91AA-5FDF7A2E61F5}"/>
                </a:ext>
              </a:extLst>
            </p:cNvPr>
            <p:cNvCxnSpPr/>
            <p:nvPr/>
          </p:nvCxnSpPr>
          <p:spPr>
            <a:xfrm>
              <a:off x="0" y="3352753"/>
              <a:ext cx="12192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322E798-53DE-43CF-93E5-CE2C97F9DD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330" y="0"/>
              <a:ext cx="0" cy="64267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791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EEC560DF-5988-485A-8F69-854B0CBCB60A}"/>
              </a:ext>
            </a:extLst>
          </p:cNvPr>
          <p:cNvSpPr/>
          <p:nvPr/>
        </p:nvSpPr>
        <p:spPr>
          <a:xfrm>
            <a:off x="3725592" y="3311095"/>
            <a:ext cx="2252133" cy="2252133"/>
          </a:xfrm>
          <a:prstGeom prst="ellipse">
            <a:avLst/>
          </a:prstGeom>
          <a:solidFill>
            <a:srgbClr val="FF6DB2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99F61F5-D1FA-440D-975F-3EE2D9887EFB}"/>
              </a:ext>
            </a:extLst>
          </p:cNvPr>
          <p:cNvSpPr/>
          <p:nvPr/>
        </p:nvSpPr>
        <p:spPr>
          <a:xfrm>
            <a:off x="5368124" y="3311094"/>
            <a:ext cx="2252133" cy="2252133"/>
          </a:xfrm>
          <a:prstGeom prst="ellipse">
            <a:avLst/>
          </a:prstGeom>
          <a:solidFill>
            <a:srgbClr val="B996F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85FEBE-1BBE-49DD-A71E-261CB7654FA4}"/>
              </a:ext>
            </a:extLst>
          </p:cNvPr>
          <p:cNvSpPr/>
          <p:nvPr/>
        </p:nvSpPr>
        <p:spPr>
          <a:xfrm>
            <a:off x="321733" y="101600"/>
            <a:ext cx="317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数据可视化方法</a:t>
            </a:r>
            <a:endParaRPr lang="en-US" altLang="zh-CN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3F4FE35-B84E-4848-9CF5-1104057AB5F4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CAAA198-43D4-47DD-BDEE-0D5FE8043BA4}"/>
              </a:ext>
            </a:extLst>
          </p:cNvPr>
          <p:cNvSpPr/>
          <p:nvPr/>
        </p:nvSpPr>
        <p:spPr>
          <a:xfrm>
            <a:off x="583809" y="1193317"/>
            <a:ext cx="28702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rgbClr val="57ADF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可视化理念</a:t>
            </a:r>
          </a:p>
          <a:p>
            <a:pPr>
              <a:lnSpc>
                <a:spcPct val="200000"/>
              </a:lnSpc>
            </a:pP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将具有特定意义的统计指标（维度、度量等）通过视觉信号（点、线、面、体、色等）映射到可视化图形中的过程。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6F138F-4927-4676-8D57-390D23BF0B77}"/>
              </a:ext>
            </a:extLst>
          </p:cNvPr>
          <p:cNvSpPr/>
          <p:nvPr/>
        </p:nvSpPr>
        <p:spPr>
          <a:xfrm>
            <a:off x="608019" y="3975860"/>
            <a:ext cx="28702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rgbClr val="FF74B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可视化工具</a:t>
            </a:r>
          </a:p>
          <a:p>
            <a:pPr>
              <a:lnSpc>
                <a:spcPct val="200000"/>
              </a:lnSpc>
            </a:pP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视觉信号的映射过程可以通过多种途径、方法、工具来完成。（设计软件、可视化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软件、编程语言工具、前端可视化框架等）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C925E1-A6CA-4F32-9D0E-69B772113E0B}"/>
              </a:ext>
            </a:extLst>
          </p:cNvPr>
          <p:cNvSpPr/>
          <p:nvPr/>
        </p:nvSpPr>
        <p:spPr>
          <a:xfrm>
            <a:off x="8189277" y="1311222"/>
            <a:ext cx="31834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>
                <a:solidFill>
                  <a:srgbClr val="43434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</a:t>
            </a:r>
          </a:p>
          <a:p>
            <a:pPr>
              <a:lnSpc>
                <a:spcPct val="200000"/>
              </a:lnSpc>
            </a:pP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借助于图形化手段，清晰有效地传达与沟通信息。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B6AB74-7DF0-4ADB-94CC-A281B64B897D}"/>
              </a:ext>
            </a:extLst>
          </p:cNvPr>
          <p:cNvSpPr/>
          <p:nvPr/>
        </p:nvSpPr>
        <p:spPr>
          <a:xfrm>
            <a:off x="8189276" y="3936963"/>
            <a:ext cx="31834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rgbClr val="C0A1F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可视化呈现</a:t>
            </a:r>
          </a:p>
          <a:p>
            <a:pPr>
              <a:lnSpc>
                <a:spcPct val="200000"/>
              </a:lnSpc>
            </a:pP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图形可视化结果需要结合商业设计理念，增强其呈现效果。（当然前提是不能削弱或者曲解图形表达的信息）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E2D68BE-F702-4A9A-B282-B850B590AFE0}"/>
              </a:ext>
            </a:extLst>
          </p:cNvPr>
          <p:cNvSpPr/>
          <p:nvPr/>
        </p:nvSpPr>
        <p:spPr>
          <a:xfrm>
            <a:off x="4590329" y="1818854"/>
            <a:ext cx="2252133" cy="2252133"/>
          </a:xfrm>
          <a:prstGeom prst="ellipse">
            <a:avLst/>
          </a:prstGeom>
          <a:solidFill>
            <a:srgbClr val="4EA9F2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469CBE-9252-4BEB-832D-44F84E2C84C2}"/>
              </a:ext>
            </a:extLst>
          </p:cNvPr>
          <p:cNvSpPr/>
          <p:nvPr/>
        </p:nvSpPr>
        <p:spPr>
          <a:xfrm>
            <a:off x="5357741" y="2337676"/>
            <a:ext cx="800219" cy="1091324"/>
          </a:xfrm>
          <a:prstGeom prst="rect">
            <a:avLst/>
          </a:prstGeom>
        </p:spPr>
        <p:txBody>
          <a:bodyPr wrap="none" t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视觉</a:t>
            </a:r>
            <a:endParaRPr lang="en-US" altLang="zh-CN" sz="2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映射</a:t>
            </a:r>
            <a:endParaRPr lang="en-US" altLang="zh-CN" sz="2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4F68AD-DB14-443A-AA6D-7FB75850EAE4}"/>
              </a:ext>
            </a:extLst>
          </p:cNvPr>
          <p:cNvSpPr/>
          <p:nvPr/>
        </p:nvSpPr>
        <p:spPr>
          <a:xfrm>
            <a:off x="4153810" y="3959859"/>
            <a:ext cx="1107996" cy="1091324"/>
          </a:xfrm>
          <a:prstGeom prst="rect">
            <a:avLst/>
          </a:prstGeom>
        </p:spPr>
        <p:txBody>
          <a:bodyPr wrap="none" t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</a:t>
            </a:r>
            <a:endParaRPr lang="en-US" altLang="zh-CN" sz="2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工具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B16A58-5142-4F84-94DF-7BA0E69E6328}"/>
              </a:ext>
            </a:extLst>
          </p:cNvPr>
          <p:cNvSpPr/>
          <p:nvPr/>
        </p:nvSpPr>
        <p:spPr>
          <a:xfrm>
            <a:off x="6287180" y="3975860"/>
            <a:ext cx="800219" cy="1091324"/>
          </a:xfrm>
          <a:prstGeom prst="rect">
            <a:avLst/>
          </a:prstGeom>
        </p:spPr>
        <p:txBody>
          <a:bodyPr wrap="none" t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图形</a:t>
            </a:r>
            <a:endParaRPr lang="en-US" altLang="zh-CN" sz="24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49494EC4-9330-4DE0-BB06-1E2441F94C1B}"/>
              </a:ext>
            </a:extLst>
          </p:cNvPr>
          <p:cNvSpPr/>
          <p:nvPr/>
        </p:nvSpPr>
        <p:spPr>
          <a:xfrm>
            <a:off x="3952511" y="1945985"/>
            <a:ext cx="3927311" cy="3927311"/>
          </a:xfrm>
          <a:prstGeom prst="arc">
            <a:avLst>
              <a:gd name="adj1" fmla="val 18001607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3E671C46-DAD5-496F-B1C8-0EFF0ED5E751}"/>
              </a:ext>
            </a:extLst>
          </p:cNvPr>
          <p:cNvSpPr/>
          <p:nvPr/>
        </p:nvSpPr>
        <p:spPr>
          <a:xfrm rot="14680605">
            <a:off x="3551911" y="1945986"/>
            <a:ext cx="3927311" cy="3927311"/>
          </a:xfrm>
          <a:prstGeom prst="arc">
            <a:avLst>
              <a:gd name="adj1" fmla="val 18001607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A5DDC48D-76E8-4D28-B70B-9B3814D14F75}"/>
              </a:ext>
            </a:extLst>
          </p:cNvPr>
          <p:cNvSpPr/>
          <p:nvPr/>
        </p:nvSpPr>
        <p:spPr>
          <a:xfrm rot="7111202">
            <a:off x="3595428" y="2315390"/>
            <a:ext cx="3927311" cy="3927311"/>
          </a:xfrm>
          <a:prstGeom prst="arc">
            <a:avLst>
              <a:gd name="adj1" fmla="val 18001607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509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52529D-FEDA-43BA-82ED-D8A5DCEDC28F}"/>
              </a:ext>
            </a:extLst>
          </p:cNvPr>
          <p:cNvSpPr/>
          <p:nvPr/>
        </p:nvSpPr>
        <p:spPr>
          <a:xfrm>
            <a:off x="264583" y="-110655"/>
            <a:ext cx="5317067" cy="82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2.5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版式设计基础与排版四要素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8C0766-937F-4400-AA79-54E6C11E2F9A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EFE99606-15AF-4EC7-8291-B89322ACD062}"/>
              </a:ext>
            </a:extLst>
          </p:cNvPr>
          <p:cNvSpPr/>
          <p:nvPr/>
        </p:nvSpPr>
        <p:spPr>
          <a:xfrm>
            <a:off x="396207" y="944991"/>
            <a:ext cx="28582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可视化图表的元素布局</a:t>
            </a:r>
            <a:endParaRPr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 descr="图片包含 屏幕截图&#10;&#10;已生成极高可信度的说明">
            <a:extLst>
              <a:ext uri="{FF2B5EF4-FFF2-40B4-BE49-F238E27FC236}">
                <a16:creationId xmlns:a16="http://schemas.microsoft.com/office/drawing/2014/main" id="{A7E41979-883E-4787-B8CC-73DF14B86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9" y="1520904"/>
            <a:ext cx="5559213" cy="30890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48DDFC1-84AC-4816-B829-858A508C3461}"/>
              </a:ext>
            </a:extLst>
          </p:cNvPr>
          <p:cNvSpPr/>
          <p:nvPr/>
        </p:nvSpPr>
        <p:spPr>
          <a:xfrm>
            <a:off x="427163" y="4886550"/>
            <a:ext cx="6506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可视化图表中的元素依然可以对照以上所说的版式设计四要素：</a:t>
            </a:r>
            <a:endParaRPr lang="en-US" altLang="zh-CN" sz="1600" b="1">
              <a:solidFill>
                <a:srgbClr val="2F2F2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、文字与图表整体左侧对齐</a:t>
            </a:r>
            <a:endParaRPr lang="en-US" altLang="zh-CN" sz="1400">
              <a:solidFill>
                <a:srgbClr val="2F2F2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、不同级别文字大小有对比差异</a:t>
            </a:r>
            <a:endParaRPr lang="en-US" altLang="zh-CN" sz="1400">
              <a:solidFill>
                <a:srgbClr val="2F2F2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4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、使用颜色来区分不同类别</a:t>
            </a:r>
            <a:endParaRPr lang="en-US" altLang="zh-CN" sz="1400">
              <a:solidFill>
                <a:srgbClr val="2F2F2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4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、不同模块文字间距根据信息亲属关系合理安排尺度</a:t>
            </a:r>
            <a:endParaRPr lang="en-US" altLang="zh-CN" sz="1400">
              <a:solidFill>
                <a:srgbClr val="2F2F2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图片包含 屏幕截图&#10;&#10;已生成极高可信度的说明">
            <a:extLst>
              <a:ext uri="{FF2B5EF4-FFF2-40B4-BE49-F238E27FC236}">
                <a16:creationId xmlns:a16="http://schemas.microsoft.com/office/drawing/2014/main" id="{C55578F7-5956-4C39-A870-F4989B40B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 r="1570" b="8386"/>
          <a:stretch/>
        </p:blipFill>
        <p:spPr>
          <a:xfrm>
            <a:off x="6239934" y="1513092"/>
            <a:ext cx="5403395" cy="30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27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52529D-FEDA-43BA-82ED-D8A5DCEDC28F}"/>
              </a:ext>
            </a:extLst>
          </p:cNvPr>
          <p:cNvSpPr/>
          <p:nvPr/>
        </p:nvSpPr>
        <p:spPr>
          <a:xfrm>
            <a:off x="264583" y="-110655"/>
            <a:ext cx="5317067" cy="82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2.6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行业优秀版式案例欣赏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8C0766-937F-4400-AA79-54E6C11E2F9A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片包含 电子产品&#10;&#10;已生成极高可信度的说明">
            <a:extLst>
              <a:ext uri="{FF2B5EF4-FFF2-40B4-BE49-F238E27FC236}">
                <a16:creationId xmlns:a16="http://schemas.microsoft.com/office/drawing/2014/main" id="{5A83FA6D-7FE2-4AE2-84E7-C039E712F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3" y="1313135"/>
            <a:ext cx="7605712" cy="504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EDD2F07-3A8E-4624-9A04-F87BE4BAA86F}"/>
              </a:ext>
            </a:extLst>
          </p:cNvPr>
          <p:cNvSpPr/>
          <p:nvPr/>
        </p:nvSpPr>
        <p:spPr>
          <a:xfrm>
            <a:off x="3998384" y="2413435"/>
            <a:ext cx="4493418" cy="45719"/>
          </a:xfrm>
          <a:custGeom>
            <a:avLst/>
            <a:gdLst>
              <a:gd name="connsiteX0" fmla="*/ 0 w 5114925"/>
              <a:gd name="connsiteY0" fmla="*/ 0 h 0"/>
              <a:gd name="connsiteX1" fmla="*/ 5114925 w 5114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14925">
                <a:moveTo>
                  <a:pt x="0" y="0"/>
                </a:moveTo>
                <a:lnTo>
                  <a:pt x="5114925" y="0"/>
                </a:lnTo>
              </a:path>
            </a:pathLst>
          </a:custGeom>
          <a:noFill/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059A3B-1519-48BB-A3A3-B97575216028}"/>
              </a:ext>
            </a:extLst>
          </p:cNvPr>
          <p:cNvSpPr txBox="1"/>
          <p:nvPr/>
        </p:nvSpPr>
        <p:spPr>
          <a:xfrm>
            <a:off x="8491801" y="2186054"/>
            <a:ext cx="3365902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立体渲染与出血风格打造震撼视觉效果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6A2D3B37-29EE-4707-A52A-E9C1D21F8B5B}"/>
              </a:ext>
            </a:extLst>
          </p:cNvPr>
          <p:cNvSpPr/>
          <p:nvPr/>
        </p:nvSpPr>
        <p:spPr>
          <a:xfrm flipV="1">
            <a:off x="6824926" y="3848099"/>
            <a:ext cx="1666875" cy="45719"/>
          </a:xfrm>
          <a:custGeom>
            <a:avLst/>
            <a:gdLst>
              <a:gd name="connsiteX0" fmla="*/ 0 w 5114925"/>
              <a:gd name="connsiteY0" fmla="*/ 0 h 0"/>
              <a:gd name="connsiteX1" fmla="*/ 5114925 w 5114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14925">
                <a:moveTo>
                  <a:pt x="0" y="0"/>
                </a:moveTo>
                <a:lnTo>
                  <a:pt x="5114925" y="0"/>
                </a:lnTo>
              </a:path>
            </a:pathLst>
          </a:custGeom>
          <a:noFill/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C43D0F-3F11-46F5-8890-156F56941254}"/>
              </a:ext>
            </a:extLst>
          </p:cNvPr>
          <p:cNvSpPr txBox="1"/>
          <p:nvPr/>
        </p:nvSpPr>
        <p:spPr>
          <a:xfrm>
            <a:off x="8491801" y="3476394"/>
            <a:ext cx="3539613" cy="2635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字体模块占据右下黄金分割点，细简体凸显优雅极简品味；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左对齐保持文本模块与模型右侧空间呼应；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字号大小差异与行距错落分布留足呼吸感，保障流畅的视觉反馈和高效信息传递。</a:t>
            </a:r>
          </a:p>
        </p:txBody>
      </p:sp>
    </p:spTree>
    <p:extLst>
      <p:ext uri="{BB962C8B-B14F-4D97-AF65-F5344CB8AC3E}">
        <p14:creationId xmlns:p14="http://schemas.microsoft.com/office/powerpoint/2010/main" val="1165394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电子产品&#10;&#10;已生成高可信度的说明">
            <a:extLst>
              <a:ext uri="{FF2B5EF4-FFF2-40B4-BE49-F238E27FC236}">
                <a16:creationId xmlns:a16="http://schemas.microsoft.com/office/drawing/2014/main" id="{CB4EAA62-1338-45DA-B020-F0263F30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55" y="1466869"/>
            <a:ext cx="7879619" cy="4645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52529D-FEDA-43BA-82ED-D8A5DCEDC28F}"/>
              </a:ext>
            </a:extLst>
          </p:cNvPr>
          <p:cNvSpPr/>
          <p:nvPr/>
        </p:nvSpPr>
        <p:spPr>
          <a:xfrm>
            <a:off x="264583" y="-110655"/>
            <a:ext cx="5317067" cy="82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2.6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行业优秀版式案例欣赏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8C0766-937F-4400-AA79-54E6C11E2F9A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0059A3B-1519-48BB-A3A3-B97575216028}"/>
              </a:ext>
            </a:extLst>
          </p:cNvPr>
          <p:cNvSpPr txBox="1"/>
          <p:nvPr/>
        </p:nvSpPr>
        <p:spPr>
          <a:xfrm>
            <a:off x="264583" y="1714530"/>
            <a:ext cx="2781300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立体渲染，甚至保留了空间投影效果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6A2D3B37-29EE-4707-A52A-E9C1D21F8B5B}"/>
              </a:ext>
            </a:extLst>
          </p:cNvPr>
          <p:cNvSpPr/>
          <p:nvPr/>
        </p:nvSpPr>
        <p:spPr>
          <a:xfrm flipH="1" flipV="1">
            <a:off x="3182508" y="1989009"/>
            <a:ext cx="5826983" cy="159822"/>
          </a:xfrm>
          <a:custGeom>
            <a:avLst/>
            <a:gdLst>
              <a:gd name="connsiteX0" fmla="*/ 0 w 5114925"/>
              <a:gd name="connsiteY0" fmla="*/ 0 h 0"/>
              <a:gd name="connsiteX1" fmla="*/ 5114925 w 5114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14925">
                <a:moveTo>
                  <a:pt x="0" y="0"/>
                </a:moveTo>
                <a:lnTo>
                  <a:pt x="5114925" y="0"/>
                </a:lnTo>
              </a:path>
            </a:pathLst>
          </a:custGeom>
          <a:noFill/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C43D0F-3F11-46F5-8890-156F56941254}"/>
              </a:ext>
            </a:extLst>
          </p:cNvPr>
          <p:cNvSpPr txBox="1"/>
          <p:nvPr/>
        </p:nvSpPr>
        <p:spPr>
          <a:xfrm>
            <a:off x="264583" y="2682967"/>
            <a:ext cx="2781300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微软雅黑简体大标题，简洁、醒目、凸显科技范！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F83F7FD-C6C9-4BBC-B027-26D6B17EBE89}"/>
              </a:ext>
            </a:extLst>
          </p:cNvPr>
          <p:cNvSpPr/>
          <p:nvPr/>
        </p:nvSpPr>
        <p:spPr>
          <a:xfrm flipH="1">
            <a:off x="2449078" y="3165442"/>
            <a:ext cx="1666879" cy="45719"/>
          </a:xfrm>
          <a:custGeom>
            <a:avLst/>
            <a:gdLst>
              <a:gd name="connsiteX0" fmla="*/ 0 w 5114925"/>
              <a:gd name="connsiteY0" fmla="*/ 0 h 0"/>
              <a:gd name="connsiteX1" fmla="*/ 5114925 w 5114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14925">
                <a:moveTo>
                  <a:pt x="0" y="0"/>
                </a:moveTo>
                <a:lnTo>
                  <a:pt x="5114925" y="0"/>
                </a:lnTo>
              </a:path>
            </a:pathLst>
          </a:custGeom>
          <a:noFill/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AB3793-4A11-4AC8-871D-5CDE96CB0E8D}"/>
              </a:ext>
            </a:extLst>
          </p:cNvPr>
          <p:cNvSpPr txBox="1"/>
          <p:nvPr/>
        </p:nvSpPr>
        <p:spPr>
          <a:xfrm>
            <a:off x="264583" y="3472094"/>
            <a:ext cx="2781300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对于技术性过强的性能参数，做淡化处理，即平衡空间布局，又防止信息聒噪！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2800CCB-0FA8-4C87-84C6-7486276BC225}"/>
              </a:ext>
            </a:extLst>
          </p:cNvPr>
          <p:cNvCxnSpPr>
            <a:cxnSpLocks/>
          </p:cNvCxnSpPr>
          <p:nvPr/>
        </p:nvCxnSpPr>
        <p:spPr>
          <a:xfrm flipH="1">
            <a:off x="2857500" y="3933825"/>
            <a:ext cx="1190625" cy="0"/>
          </a:xfrm>
          <a:prstGeom prst="straightConnector1">
            <a:avLst/>
          </a:prstGeom>
          <a:noFill/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955080F-53F4-45B1-A49F-E42B84A2DD50}"/>
              </a:ext>
            </a:extLst>
          </p:cNvPr>
          <p:cNvSpPr txBox="1"/>
          <p:nvPr/>
        </p:nvSpPr>
        <p:spPr>
          <a:xfrm>
            <a:off x="264583" y="4773987"/>
            <a:ext cx="2781300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价格与货币单位的字号差异是经常用作吸引人眼球的营销手段！同时在位置地上也起到空间平衡作用！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6FC1740-1096-4740-8949-7F614E04CE62}"/>
              </a:ext>
            </a:extLst>
          </p:cNvPr>
          <p:cNvCxnSpPr>
            <a:cxnSpLocks/>
          </p:cNvCxnSpPr>
          <p:nvPr/>
        </p:nvCxnSpPr>
        <p:spPr>
          <a:xfrm flipH="1">
            <a:off x="2857500" y="5076825"/>
            <a:ext cx="1190625" cy="0"/>
          </a:xfrm>
          <a:prstGeom prst="straightConnector1">
            <a:avLst/>
          </a:prstGeom>
          <a:noFill/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8793534-A27B-427E-A983-67105FC5EC10}"/>
              </a:ext>
            </a:extLst>
          </p:cNvPr>
          <p:cNvSpPr/>
          <p:nvPr/>
        </p:nvSpPr>
        <p:spPr>
          <a:xfrm rot="16200000" flipH="1" flipV="1">
            <a:off x="1833818" y="3692283"/>
            <a:ext cx="4576343" cy="125520"/>
          </a:xfrm>
          <a:custGeom>
            <a:avLst/>
            <a:gdLst>
              <a:gd name="connsiteX0" fmla="*/ 0 w 5114925"/>
              <a:gd name="connsiteY0" fmla="*/ 0 h 0"/>
              <a:gd name="connsiteX1" fmla="*/ 5114925 w 5114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14925">
                <a:moveTo>
                  <a:pt x="0" y="0"/>
                </a:moveTo>
                <a:lnTo>
                  <a:pt x="5114925" y="0"/>
                </a:lnTo>
              </a:path>
            </a:pathLst>
          </a:custGeom>
          <a:noFill/>
          <a:ln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446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52529D-FEDA-43BA-82ED-D8A5DCEDC28F}"/>
              </a:ext>
            </a:extLst>
          </p:cNvPr>
          <p:cNvSpPr/>
          <p:nvPr/>
        </p:nvSpPr>
        <p:spPr>
          <a:xfrm>
            <a:off x="264583" y="-110655"/>
            <a:ext cx="5317067" cy="82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2.6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行业优秀版式案例欣赏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8C0766-937F-4400-AA79-54E6C11E2F9A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A63A553-AD82-4D08-9E7E-BC1E56A6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3" y="1100939"/>
            <a:ext cx="8829368" cy="53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17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52529D-FEDA-43BA-82ED-D8A5DCEDC28F}"/>
              </a:ext>
            </a:extLst>
          </p:cNvPr>
          <p:cNvSpPr/>
          <p:nvPr/>
        </p:nvSpPr>
        <p:spPr>
          <a:xfrm>
            <a:off x="264583" y="-110655"/>
            <a:ext cx="5317067" cy="82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2.6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行业优秀版式案例欣赏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8C0766-937F-4400-AA79-54E6C11E2F9A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1576784-9210-4027-B6D7-FD4CC39E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9" y="1384727"/>
            <a:ext cx="5372100" cy="484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A0D2477-B295-46D3-9586-6A8BBA5C4252}"/>
              </a:ext>
            </a:extLst>
          </p:cNvPr>
          <p:cNvSpPr txBox="1"/>
          <p:nvPr/>
        </p:nvSpPr>
        <p:spPr>
          <a:xfrm>
            <a:off x="6881693" y="1384727"/>
            <a:ext cx="2781300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优秀的图表可视化形式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A03DCD-4847-451F-A22B-BAA4D2A1E70C}"/>
              </a:ext>
            </a:extLst>
          </p:cNvPr>
          <p:cNvSpPr txBox="1"/>
          <p:nvPr/>
        </p:nvSpPr>
        <p:spPr>
          <a:xfrm>
            <a:off x="6996238" y="1959418"/>
            <a:ext cx="3750419" cy="189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关于设计原则的渗透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对齐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对比（字号、字体、维度序列）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亲密性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重复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FB37AE-1E00-41F7-A52C-CE2B14AD825C}"/>
              </a:ext>
            </a:extLst>
          </p:cNvPr>
          <p:cNvSpPr/>
          <p:nvPr/>
        </p:nvSpPr>
        <p:spPr>
          <a:xfrm>
            <a:off x="6881693" y="3970527"/>
            <a:ext cx="2492990" cy="4607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彰显的可视化表达技巧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B49C389-8452-4581-B94F-20EDED15AE35}"/>
              </a:ext>
            </a:extLst>
          </p:cNvPr>
          <p:cNvSpPr txBox="1"/>
          <p:nvPr/>
        </p:nvSpPr>
        <p:spPr>
          <a:xfrm>
            <a:off x="6996238" y="4545218"/>
            <a:ext cx="3956898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不做过渡包装，以简洁实用为主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以逻辑导向为主的视觉元素优化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图形完美融合、相辅相成、天衣无缝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7806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52529D-FEDA-43BA-82ED-D8A5DCEDC28F}"/>
              </a:ext>
            </a:extLst>
          </p:cNvPr>
          <p:cNvSpPr/>
          <p:nvPr/>
        </p:nvSpPr>
        <p:spPr>
          <a:xfrm>
            <a:off x="264583" y="-110655"/>
            <a:ext cx="5317067" cy="82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2.6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行业优秀版式案例欣赏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8C0766-937F-4400-AA79-54E6C11E2F9A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A0D2477-B295-46D3-9586-6A8BBA5C4252}"/>
              </a:ext>
            </a:extLst>
          </p:cNvPr>
          <p:cNvSpPr txBox="1"/>
          <p:nvPr/>
        </p:nvSpPr>
        <p:spPr>
          <a:xfrm>
            <a:off x="4921554" y="1115019"/>
            <a:ext cx="2781300" cy="50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仪表盘思维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A03DCD-4847-451F-A22B-BAA4D2A1E70C}"/>
              </a:ext>
            </a:extLst>
          </p:cNvPr>
          <p:cNvSpPr txBox="1"/>
          <p:nvPr/>
        </p:nvSpPr>
        <p:spPr>
          <a:xfrm>
            <a:off x="4921554" y="1689710"/>
            <a:ext cx="3750419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业务模块化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风格统一化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设计元素的渗透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大胆使用引导角色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 descr="图片包含 文字&#10;&#10;已生成极高可信度的说明">
            <a:extLst>
              <a:ext uri="{FF2B5EF4-FFF2-40B4-BE49-F238E27FC236}">
                <a16:creationId xmlns:a16="http://schemas.microsoft.com/office/drawing/2014/main" id="{9AEFDCD5-E5FE-4C2A-82B1-2ACD5E9C5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3" y="926231"/>
            <a:ext cx="3956898" cy="5845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2A8DB-CAA9-4CE5-A598-80C07F1D9CF6}"/>
              </a:ext>
            </a:extLst>
          </p:cNvPr>
          <p:cNvSpPr txBox="1"/>
          <p:nvPr/>
        </p:nvSpPr>
        <p:spPr>
          <a:xfrm>
            <a:off x="7293931" y="1141695"/>
            <a:ext cx="2781300" cy="50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如何讲好故事？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7E03D-7AF3-488C-9C5B-6A06A3330C16}"/>
              </a:ext>
            </a:extLst>
          </p:cNvPr>
          <p:cNvSpPr txBox="1"/>
          <p:nvPr/>
        </p:nvSpPr>
        <p:spPr>
          <a:xfrm>
            <a:off x="7293931" y="1754106"/>
            <a:ext cx="3838910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去粗取精，只保留最重要的信息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惜墨如金、只呈现读者想要看到的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故事的完整性，有始有终、有头有尾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1AF600-FC7F-41E0-948E-4AB5939E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747" y="4789305"/>
            <a:ext cx="6453154" cy="1591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A8CB0D-D9C2-43CF-9836-B73B5A8B9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47" y="3640500"/>
            <a:ext cx="6453150" cy="93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536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93CE1C-A4DC-462C-BB59-6267D10991F9}"/>
              </a:ext>
            </a:extLst>
          </p:cNvPr>
          <p:cNvSpPr/>
          <p:nvPr/>
        </p:nvSpPr>
        <p:spPr>
          <a:xfrm>
            <a:off x="321733" y="1042679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数据可视化的方法，即如何将数据图形化的过程</a:t>
            </a:r>
            <a:endParaRPr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AE65D73-DBDC-415F-8882-B87D16E4CF08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907B8008-473A-479E-8A72-2B404CE34AB8}"/>
              </a:ext>
            </a:extLst>
          </p:cNvPr>
          <p:cNvSpPr/>
          <p:nvPr/>
        </p:nvSpPr>
        <p:spPr>
          <a:xfrm>
            <a:off x="558799" y="3428518"/>
            <a:ext cx="2269066" cy="922866"/>
          </a:xfrm>
          <a:prstGeom prst="ellipse">
            <a:avLst/>
          </a:prstGeom>
          <a:solidFill>
            <a:srgbClr val="EF9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7061BA2-39C6-4814-AA84-34EB6165AB93}"/>
              </a:ext>
            </a:extLst>
          </p:cNvPr>
          <p:cNvSpPr/>
          <p:nvPr/>
        </p:nvSpPr>
        <p:spPr>
          <a:xfrm>
            <a:off x="8754535" y="3428518"/>
            <a:ext cx="2269066" cy="922866"/>
          </a:xfrm>
          <a:prstGeom prst="ellipse">
            <a:avLst/>
          </a:prstGeom>
          <a:solidFill>
            <a:srgbClr val="EF9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6B06BD-746A-43C4-9C70-04EC6EC7BE00}"/>
              </a:ext>
            </a:extLst>
          </p:cNvPr>
          <p:cNvSpPr txBox="1"/>
          <p:nvPr/>
        </p:nvSpPr>
        <p:spPr>
          <a:xfrm>
            <a:off x="999065" y="3705285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数据指标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DC9D70-7282-497E-A2B4-11EE7CD80512}"/>
              </a:ext>
            </a:extLst>
          </p:cNvPr>
          <p:cNvSpPr txBox="1"/>
          <p:nvPr/>
        </p:nvSpPr>
        <p:spPr>
          <a:xfrm>
            <a:off x="9194801" y="3705285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视觉元素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AB72978-B2CD-4944-9DF3-F28267551E2C}"/>
              </a:ext>
            </a:extLst>
          </p:cNvPr>
          <p:cNvSpPr/>
          <p:nvPr/>
        </p:nvSpPr>
        <p:spPr>
          <a:xfrm>
            <a:off x="3500808" y="3487785"/>
            <a:ext cx="4703392" cy="72000"/>
          </a:xfrm>
          <a:prstGeom prst="rightArrow">
            <a:avLst/>
          </a:prstGeom>
          <a:solidFill>
            <a:srgbClr val="3B3B3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2EDBF00-98B1-457D-BDD0-74B85F81461D}"/>
              </a:ext>
            </a:extLst>
          </p:cNvPr>
          <p:cNvSpPr/>
          <p:nvPr/>
        </p:nvSpPr>
        <p:spPr>
          <a:xfrm flipH="1">
            <a:off x="3500807" y="4146713"/>
            <a:ext cx="4635659" cy="72000"/>
          </a:xfrm>
          <a:prstGeom prst="rightArrow">
            <a:avLst/>
          </a:prstGeom>
          <a:solidFill>
            <a:srgbClr val="3B3B3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E96818-0523-4F3A-8849-28920841F0E7}"/>
              </a:ext>
            </a:extLst>
          </p:cNvPr>
          <p:cNvSpPr txBox="1"/>
          <p:nvPr/>
        </p:nvSpPr>
        <p:spPr>
          <a:xfrm>
            <a:off x="3460670" y="3708927"/>
            <a:ext cx="4743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从数据指标到视觉元素的标度映射过程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F2B1785D-C5A6-4863-8551-33D3E5B62CD1}"/>
              </a:ext>
            </a:extLst>
          </p:cNvPr>
          <p:cNvSpPr/>
          <p:nvPr/>
        </p:nvSpPr>
        <p:spPr>
          <a:xfrm>
            <a:off x="1710267" y="2270503"/>
            <a:ext cx="8178800" cy="965200"/>
          </a:xfrm>
          <a:custGeom>
            <a:avLst/>
            <a:gdLst>
              <a:gd name="connsiteX0" fmla="*/ 0 w 8178800"/>
              <a:gd name="connsiteY0" fmla="*/ 965200 h 965200"/>
              <a:gd name="connsiteX1" fmla="*/ 0 w 8178800"/>
              <a:gd name="connsiteY1" fmla="*/ 0 h 965200"/>
              <a:gd name="connsiteX2" fmla="*/ 8178800 w 8178800"/>
              <a:gd name="connsiteY2" fmla="*/ 0 h 965200"/>
              <a:gd name="connsiteX3" fmla="*/ 8178800 w 8178800"/>
              <a:gd name="connsiteY3" fmla="*/ 922866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78800" h="965200">
                <a:moveTo>
                  <a:pt x="0" y="965200"/>
                </a:moveTo>
                <a:lnTo>
                  <a:pt x="0" y="0"/>
                </a:lnTo>
                <a:lnTo>
                  <a:pt x="8178800" y="0"/>
                </a:lnTo>
                <a:lnTo>
                  <a:pt x="8178800" y="922866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85AFFCE-90D6-4560-A5B2-0557A28C718E}"/>
              </a:ext>
            </a:extLst>
          </p:cNvPr>
          <p:cNvSpPr/>
          <p:nvPr/>
        </p:nvSpPr>
        <p:spPr>
          <a:xfrm flipH="1" flipV="1">
            <a:off x="1710267" y="4630450"/>
            <a:ext cx="8178800" cy="965200"/>
          </a:xfrm>
          <a:custGeom>
            <a:avLst/>
            <a:gdLst>
              <a:gd name="connsiteX0" fmla="*/ 0 w 8178800"/>
              <a:gd name="connsiteY0" fmla="*/ 965200 h 965200"/>
              <a:gd name="connsiteX1" fmla="*/ 0 w 8178800"/>
              <a:gd name="connsiteY1" fmla="*/ 0 h 965200"/>
              <a:gd name="connsiteX2" fmla="*/ 8178800 w 8178800"/>
              <a:gd name="connsiteY2" fmla="*/ 0 h 965200"/>
              <a:gd name="connsiteX3" fmla="*/ 8178800 w 8178800"/>
              <a:gd name="connsiteY3" fmla="*/ 922866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78800" h="965200">
                <a:moveTo>
                  <a:pt x="0" y="965200"/>
                </a:moveTo>
                <a:lnTo>
                  <a:pt x="0" y="0"/>
                </a:lnTo>
                <a:lnTo>
                  <a:pt x="8178800" y="0"/>
                </a:lnTo>
                <a:lnTo>
                  <a:pt x="8178800" y="922866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FACB3B-080A-43A8-8E6C-161A64B31B77}"/>
              </a:ext>
            </a:extLst>
          </p:cNvPr>
          <p:cNvSpPr txBox="1"/>
          <p:nvPr/>
        </p:nvSpPr>
        <p:spPr>
          <a:xfrm>
            <a:off x="2513501" y="2341344"/>
            <a:ext cx="6572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将数据指标按照度量大小（维度）映射给一组视觉元素（物理空间中的点、线、面、体或者色彩空间中的色调、透明度等可感知视觉元素）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24016A-AD01-4BC1-84C8-F1655BDA5B0A}"/>
              </a:ext>
            </a:extLst>
          </p:cNvPr>
          <p:cNvSpPr/>
          <p:nvPr/>
        </p:nvSpPr>
        <p:spPr>
          <a:xfrm>
            <a:off x="5002706" y="1558106"/>
            <a:ext cx="133882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编码过程：</a:t>
            </a:r>
            <a:endParaRPr lang="en-US" altLang="zh-CN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064D1D-8531-495C-A3FF-9CB0584CE839}"/>
              </a:ext>
            </a:extLst>
          </p:cNvPr>
          <p:cNvSpPr/>
          <p:nvPr/>
        </p:nvSpPr>
        <p:spPr>
          <a:xfrm>
            <a:off x="5002706" y="5782817"/>
            <a:ext cx="133882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解码过程：</a:t>
            </a:r>
            <a:endParaRPr lang="en-US" altLang="zh-CN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41E8BE-F9AE-4E45-A1F4-53275DAD3AAF}"/>
              </a:ext>
            </a:extLst>
          </p:cNvPr>
          <p:cNvSpPr txBox="1"/>
          <p:nvPr/>
        </p:nvSpPr>
        <p:spPr>
          <a:xfrm>
            <a:off x="2316337" y="4587169"/>
            <a:ext cx="7152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人类肉眼可通过识别点的大小、线的粗细、面的面积、角度范围以及颜色色调的明暗度、饱和度、透明度等视觉元素来还原可视图形元素所蕴含的数值信息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37D55D-A24B-4470-838D-7D17F5D96557}"/>
              </a:ext>
            </a:extLst>
          </p:cNvPr>
          <p:cNvSpPr/>
          <p:nvPr/>
        </p:nvSpPr>
        <p:spPr>
          <a:xfrm>
            <a:off x="264583" y="-110655"/>
            <a:ext cx="6381135" cy="82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2.7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设计元素在可视化中的角色定位</a:t>
            </a:r>
          </a:p>
        </p:txBody>
      </p:sp>
    </p:spTree>
    <p:extLst>
      <p:ext uri="{BB962C8B-B14F-4D97-AF65-F5344CB8AC3E}">
        <p14:creationId xmlns:p14="http://schemas.microsoft.com/office/powerpoint/2010/main" val="91508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93CE1C-A4DC-462C-BB59-6267D10991F9}"/>
              </a:ext>
            </a:extLst>
          </p:cNvPr>
          <p:cNvSpPr/>
          <p:nvPr/>
        </p:nvSpPr>
        <p:spPr>
          <a:xfrm>
            <a:off x="321733" y="1042679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数据可视化之数据指标</a:t>
            </a:r>
            <a:endParaRPr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AE65D73-DBDC-415F-8882-B87D16E4CF08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A2E917E-DD9A-4B49-BAB9-0297C473C201}"/>
              </a:ext>
            </a:extLst>
          </p:cNvPr>
          <p:cNvGrpSpPr/>
          <p:nvPr/>
        </p:nvGrpSpPr>
        <p:grpSpPr>
          <a:xfrm>
            <a:off x="4470634" y="1701169"/>
            <a:ext cx="2269066" cy="922866"/>
            <a:chOff x="4783900" y="1713919"/>
            <a:chExt cx="2269066" cy="922866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07B8008-473A-479E-8A72-2B404CE34AB8}"/>
                </a:ext>
              </a:extLst>
            </p:cNvPr>
            <p:cNvSpPr/>
            <p:nvPr/>
          </p:nvSpPr>
          <p:spPr>
            <a:xfrm>
              <a:off x="4783900" y="1713919"/>
              <a:ext cx="2269066" cy="922866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46B06BD-746A-43C4-9C70-04EC6EC7BE00}"/>
                </a:ext>
              </a:extLst>
            </p:cNvPr>
            <p:cNvSpPr txBox="1"/>
            <p:nvPr/>
          </p:nvSpPr>
          <p:spPr>
            <a:xfrm>
              <a:off x="5224166" y="1990686"/>
              <a:ext cx="13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数据指标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9DC9D70-7282-497E-A2B4-11EE7CD80512}"/>
              </a:ext>
            </a:extLst>
          </p:cNvPr>
          <p:cNvSpPr txBox="1"/>
          <p:nvPr/>
        </p:nvSpPr>
        <p:spPr>
          <a:xfrm>
            <a:off x="9055494" y="3705285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视觉元素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1579AE-A112-4AD6-B085-25BD60823527}"/>
              </a:ext>
            </a:extLst>
          </p:cNvPr>
          <p:cNvSpPr txBox="1"/>
          <p:nvPr/>
        </p:nvSpPr>
        <p:spPr>
          <a:xfrm>
            <a:off x="3312341" y="3536873"/>
            <a:ext cx="17018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文本型变量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61FD37-D912-416B-9BD2-A296809A0353}"/>
              </a:ext>
            </a:extLst>
          </p:cNvPr>
          <p:cNvSpPr txBox="1"/>
          <p:nvPr/>
        </p:nvSpPr>
        <p:spPr>
          <a:xfrm>
            <a:off x="3312341" y="4279819"/>
            <a:ext cx="17018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因子型变量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938AF2-1F84-4889-8238-8F7D3B37C30A}"/>
              </a:ext>
            </a:extLst>
          </p:cNvPr>
          <p:cNvSpPr txBox="1"/>
          <p:nvPr/>
        </p:nvSpPr>
        <p:spPr>
          <a:xfrm>
            <a:off x="3312341" y="5054836"/>
            <a:ext cx="17018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数值型变量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979FC7-D43F-4DB8-B182-0CDD9304B2A8}"/>
              </a:ext>
            </a:extLst>
          </p:cNvPr>
          <p:cNvSpPr txBox="1"/>
          <p:nvPr/>
        </p:nvSpPr>
        <p:spPr>
          <a:xfrm>
            <a:off x="7556339" y="3529437"/>
            <a:ext cx="1286934" cy="276999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定性变量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536910-8F7B-44FD-A941-999F63148EDA}"/>
              </a:ext>
            </a:extLst>
          </p:cNvPr>
          <p:cNvSpPr txBox="1"/>
          <p:nvPr/>
        </p:nvSpPr>
        <p:spPr>
          <a:xfrm>
            <a:off x="7556339" y="4051576"/>
            <a:ext cx="1286934" cy="276999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定类变量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F330473-CC7C-4A9E-B615-F1C26107A05D}"/>
              </a:ext>
            </a:extLst>
          </p:cNvPr>
          <p:cNvSpPr txBox="1"/>
          <p:nvPr/>
        </p:nvSpPr>
        <p:spPr>
          <a:xfrm>
            <a:off x="7556339" y="4435215"/>
            <a:ext cx="1286934" cy="276999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定序变量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03B151-A310-4DCD-8942-2458CEB3CE05}"/>
              </a:ext>
            </a:extLst>
          </p:cNvPr>
          <p:cNvSpPr txBox="1"/>
          <p:nvPr/>
        </p:nvSpPr>
        <p:spPr>
          <a:xfrm>
            <a:off x="7556339" y="4846133"/>
            <a:ext cx="1286934" cy="276999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定距变量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C57D48-394B-430D-AEAC-AE0340F6E9EA}"/>
              </a:ext>
            </a:extLst>
          </p:cNvPr>
          <p:cNvSpPr txBox="1"/>
          <p:nvPr/>
        </p:nvSpPr>
        <p:spPr>
          <a:xfrm>
            <a:off x="7556339" y="5229772"/>
            <a:ext cx="1286934" cy="276999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定比变量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FBE79F-E3D5-41BC-BF49-C5EC15EF461F}"/>
              </a:ext>
            </a:extLst>
          </p:cNvPr>
          <p:cNvSpPr txBox="1"/>
          <p:nvPr/>
        </p:nvSpPr>
        <p:spPr>
          <a:xfrm>
            <a:off x="5803737" y="4051576"/>
            <a:ext cx="1286934" cy="276999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无序因子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D249D8-903D-44C1-87B5-D0A42FA865F7}"/>
              </a:ext>
            </a:extLst>
          </p:cNvPr>
          <p:cNvSpPr txBox="1"/>
          <p:nvPr/>
        </p:nvSpPr>
        <p:spPr>
          <a:xfrm>
            <a:off x="5803737" y="4435215"/>
            <a:ext cx="1286934" cy="276999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有序因子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F9D2B7C-BDD1-48F1-9C42-80853AE06036}"/>
              </a:ext>
            </a:extLst>
          </p:cNvPr>
          <p:cNvCxnSpPr/>
          <p:nvPr/>
        </p:nvCxnSpPr>
        <p:spPr>
          <a:xfrm>
            <a:off x="5620983" y="3721539"/>
            <a:ext cx="167640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头: 燕尾形 28">
            <a:extLst>
              <a:ext uri="{FF2B5EF4-FFF2-40B4-BE49-F238E27FC236}">
                <a16:creationId xmlns:a16="http://schemas.microsoft.com/office/drawing/2014/main" id="{03A81E37-EEAF-4578-963F-50FB1842616D}"/>
              </a:ext>
            </a:extLst>
          </p:cNvPr>
          <p:cNvSpPr/>
          <p:nvPr/>
        </p:nvSpPr>
        <p:spPr>
          <a:xfrm>
            <a:off x="5256386" y="4264717"/>
            <a:ext cx="376373" cy="22290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0" name="箭头: 燕尾形 29">
            <a:extLst>
              <a:ext uri="{FF2B5EF4-FFF2-40B4-BE49-F238E27FC236}">
                <a16:creationId xmlns:a16="http://schemas.microsoft.com/office/drawing/2014/main" id="{FD336AAE-2924-4B20-8660-A8E888CD33F5}"/>
              </a:ext>
            </a:extLst>
          </p:cNvPr>
          <p:cNvSpPr/>
          <p:nvPr/>
        </p:nvSpPr>
        <p:spPr>
          <a:xfrm>
            <a:off x="6354072" y="5063451"/>
            <a:ext cx="376373" cy="22290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7C5C0-4165-4901-9995-DA2677892DB4}"/>
              </a:ext>
            </a:extLst>
          </p:cNvPr>
          <p:cNvSpPr txBox="1"/>
          <p:nvPr/>
        </p:nvSpPr>
        <p:spPr>
          <a:xfrm>
            <a:off x="1420042" y="3866910"/>
            <a:ext cx="1176866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维度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219B98B-8575-41A7-A04C-0010FD3DF7AC}"/>
              </a:ext>
            </a:extLst>
          </p:cNvPr>
          <p:cNvSpPr txBox="1"/>
          <p:nvPr/>
        </p:nvSpPr>
        <p:spPr>
          <a:xfrm>
            <a:off x="1420042" y="5054836"/>
            <a:ext cx="1176866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度量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8B0DF57-5E18-4EFC-AE45-E2595EDC2882}"/>
              </a:ext>
            </a:extLst>
          </p:cNvPr>
          <p:cNvSpPr/>
          <p:nvPr/>
        </p:nvSpPr>
        <p:spPr>
          <a:xfrm>
            <a:off x="3202643" y="3429000"/>
            <a:ext cx="1972363" cy="1390970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F65F281-463B-4CC7-BE20-46A84619183C}"/>
              </a:ext>
            </a:extLst>
          </p:cNvPr>
          <p:cNvSpPr/>
          <p:nvPr/>
        </p:nvSpPr>
        <p:spPr>
          <a:xfrm>
            <a:off x="5689831" y="3967302"/>
            <a:ext cx="1502441" cy="852668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ADA4313-DF20-4794-A9B8-2A79B392ED8F}"/>
              </a:ext>
            </a:extLst>
          </p:cNvPr>
          <p:cNvSpPr/>
          <p:nvPr/>
        </p:nvSpPr>
        <p:spPr>
          <a:xfrm>
            <a:off x="7497073" y="3967302"/>
            <a:ext cx="1423952" cy="785955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96F876D-00E9-4074-9791-C590CC85943E}"/>
              </a:ext>
            </a:extLst>
          </p:cNvPr>
          <p:cNvSpPr/>
          <p:nvPr/>
        </p:nvSpPr>
        <p:spPr>
          <a:xfrm>
            <a:off x="7497073" y="4813168"/>
            <a:ext cx="1423952" cy="738111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7" name="箭头: 燕尾形 36">
            <a:extLst>
              <a:ext uri="{FF2B5EF4-FFF2-40B4-BE49-F238E27FC236}">
                <a16:creationId xmlns:a16="http://schemas.microsoft.com/office/drawing/2014/main" id="{472CF717-D8CE-4DDE-A56C-58572604E587}"/>
              </a:ext>
            </a:extLst>
          </p:cNvPr>
          <p:cNvSpPr/>
          <p:nvPr/>
        </p:nvSpPr>
        <p:spPr>
          <a:xfrm>
            <a:off x="2733136" y="3967302"/>
            <a:ext cx="376373" cy="22290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8" name="箭头: 燕尾形 37">
            <a:extLst>
              <a:ext uri="{FF2B5EF4-FFF2-40B4-BE49-F238E27FC236}">
                <a16:creationId xmlns:a16="http://schemas.microsoft.com/office/drawing/2014/main" id="{4B4D1D56-5D53-4D0D-B85A-4AD411E49F2D}"/>
              </a:ext>
            </a:extLst>
          </p:cNvPr>
          <p:cNvSpPr/>
          <p:nvPr/>
        </p:nvSpPr>
        <p:spPr>
          <a:xfrm>
            <a:off x="2733136" y="5118321"/>
            <a:ext cx="376373" cy="22290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1CF16C8-5FA4-48FE-83FE-2C32D64199D2}"/>
              </a:ext>
            </a:extLst>
          </p:cNvPr>
          <p:cNvCxnSpPr>
            <a:cxnSpLocks/>
          </p:cNvCxnSpPr>
          <p:nvPr/>
        </p:nvCxnSpPr>
        <p:spPr>
          <a:xfrm>
            <a:off x="9623830" y="3529437"/>
            <a:ext cx="0" cy="20218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E57E2EE-9CE0-49E3-8310-3B7370BE8A58}"/>
              </a:ext>
            </a:extLst>
          </p:cNvPr>
          <p:cNvSpPr txBox="1"/>
          <p:nvPr/>
        </p:nvSpPr>
        <p:spPr>
          <a:xfrm>
            <a:off x="9144234" y="352943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低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08C0151-ECCB-44A1-A6AC-A0ADE8E6B905}"/>
              </a:ext>
            </a:extLst>
          </p:cNvPr>
          <p:cNvSpPr txBox="1"/>
          <p:nvPr/>
        </p:nvSpPr>
        <p:spPr>
          <a:xfrm>
            <a:off x="9144234" y="512883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04E33D8-9D14-436F-A96A-F25BBA49225D}"/>
              </a:ext>
            </a:extLst>
          </p:cNvPr>
          <p:cNvSpPr txBox="1"/>
          <p:nvPr/>
        </p:nvSpPr>
        <p:spPr>
          <a:xfrm>
            <a:off x="9144234" y="4010565"/>
            <a:ext cx="372534" cy="954107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信息含量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A665AB7-14AA-4C81-8663-E98C822BB349}"/>
              </a:ext>
            </a:extLst>
          </p:cNvPr>
          <p:cNvCxnSpPr>
            <a:cxnSpLocks/>
          </p:cNvCxnSpPr>
          <p:nvPr/>
        </p:nvCxnSpPr>
        <p:spPr>
          <a:xfrm flipV="1">
            <a:off x="10098236" y="3495469"/>
            <a:ext cx="0" cy="20558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3929230-40F3-4E54-8395-EA5B352E78D6}"/>
              </a:ext>
            </a:extLst>
          </p:cNvPr>
          <p:cNvSpPr txBox="1"/>
          <p:nvPr/>
        </p:nvSpPr>
        <p:spPr>
          <a:xfrm>
            <a:off x="10244900" y="4010565"/>
            <a:ext cx="372534" cy="954107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转换顺序</a:t>
            </a:r>
          </a:p>
        </p:txBody>
      </p:sp>
      <p:sp>
        <p:nvSpPr>
          <p:cNvPr id="47" name="箭头: 燕尾形 46">
            <a:extLst>
              <a:ext uri="{FF2B5EF4-FFF2-40B4-BE49-F238E27FC236}">
                <a16:creationId xmlns:a16="http://schemas.microsoft.com/office/drawing/2014/main" id="{6496003B-5657-43E4-B9F1-44A20401FD42}"/>
              </a:ext>
            </a:extLst>
          </p:cNvPr>
          <p:cNvSpPr/>
          <p:nvPr/>
        </p:nvSpPr>
        <p:spPr>
          <a:xfrm rot="16200000">
            <a:off x="9673025" y="3140737"/>
            <a:ext cx="376373" cy="22290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913BDAC-14D4-4C60-AF7C-F8BFB67CB4EE}"/>
              </a:ext>
            </a:extLst>
          </p:cNvPr>
          <p:cNvSpPr txBox="1"/>
          <p:nvPr/>
        </p:nvSpPr>
        <p:spPr>
          <a:xfrm>
            <a:off x="9055494" y="1692174"/>
            <a:ext cx="1824166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信息含量的高低标准是根据某个指标的可量化程度。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23FEDA2-8B12-4B31-84A3-EF1A55CD5080}"/>
              </a:ext>
            </a:extLst>
          </p:cNvPr>
          <p:cNvSpPr/>
          <p:nvPr/>
        </p:nvSpPr>
        <p:spPr>
          <a:xfrm>
            <a:off x="264583" y="-110655"/>
            <a:ext cx="6381135" cy="82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2.7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设计元素在可视化中的角色定位</a:t>
            </a:r>
          </a:p>
        </p:txBody>
      </p:sp>
    </p:spTree>
    <p:extLst>
      <p:ext uri="{BB962C8B-B14F-4D97-AF65-F5344CB8AC3E}">
        <p14:creationId xmlns:p14="http://schemas.microsoft.com/office/powerpoint/2010/main" val="114140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93CE1C-A4DC-462C-BB59-6267D10991F9}"/>
              </a:ext>
            </a:extLst>
          </p:cNvPr>
          <p:cNvSpPr/>
          <p:nvPr/>
        </p:nvSpPr>
        <p:spPr>
          <a:xfrm>
            <a:off x="321733" y="1042679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2F2F2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数据可视化之视觉元素</a:t>
            </a:r>
            <a:endParaRPr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AE65D73-DBDC-415F-8882-B87D16E4CF08}"/>
              </a:ext>
            </a:extLst>
          </p:cNvPr>
          <p:cNvCxnSpPr/>
          <p:nvPr/>
        </p:nvCxnSpPr>
        <p:spPr>
          <a:xfrm>
            <a:off x="0" y="7958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A2E917E-DD9A-4B49-BAB9-0297C473C201}"/>
              </a:ext>
            </a:extLst>
          </p:cNvPr>
          <p:cNvGrpSpPr/>
          <p:nvPr/>
        </p:nvGrpSpPr>
        <p:grpSpPr>
          <a:xfrm>
            <a:off x="406400" y="1664200"/>
            <a:ext cx="2269066" cy="922866"/>
            <a:chOff x="4783900" y="1713919"/>
            <a:chExt cx="2269066" cy="922866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07B8008-473A-479E-8A72-2B404CE34AB8}"/>
                </a:ext>
              </a:extLst>
            </p:cNvPr>
            <p:cNvSpPr/>
            <p:nvPr/>
          </p:nvSpPr>
          <p:spPr>
            <a:xfrm>
              <a:off x="4783900" y="1713919"/>
              <a:ext cx="2269066" cy="922866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46B06BD-746A-43C4-9C70-04EC6EC7BE00}"/>
                </a:ext>
              </a:extLst>
            </p:cNvPr>
            <p:cNvSpPr txBox="1"/>
            <p:nvPr/>
          </p:nvSpPr>
          <p:spPr>
            <a:xfrm>
              <a:off x="5224166" y="1990686"/>
              <a:ext cx="13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视觉元素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68028EE3-5CDE-4C53-A36F-B73C9B4E5E81}"/>
              </a:ext>
            </a:extLst>
          </p:cNvPr>
          <p:cNvSpPr txBox="1"/>
          <p:nvPr/>
        </p:nvSpPr>
        <p:spPr>
          <a:xfrm>
            <a:off x="863600" y="4323937"/>
            <a:ext cx="1354666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视觉信号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010298E-57B1-4ACC-A79E-F14504C3F5B4}"/>
              </a:ext>
            </a:extLst>
          </p:cNvPr>
          <p:cNvSpPr txBox="1"/>
          <p:nvPr/>
        </p:nvSpPr>
        <p:spPr>
          <a:xfrm>
            <a:off x="2997201" y="3107834"/>
            <a:ext cx="1354666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物理空间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BD7940B-82E0-4015-BD7D-6B44C9CA4EDB}"/>
              </a:ext>
            </a:extLst>
          </p:cNvPr>
          <p:cNvSpPr txBox="1"/>
          <p:nvPr/>
        </p:nvSpPr>
        <p:spPr>
          <a:xfrm>
            <a:off x="2997201" y="5854130"/>
            <a:ext cx="1354666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色彩空间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CFE6E9D-3F31-4926-95B1-E811716221D4}"/>
              </a:ext>
            </a:extLst>
          </p:cNvPr>
          <p:cNvSpPr txBox="1"/>
          <p:nvPr/>
        </p:nvSpPr>
        <p:spPr>
          <a:xfrm>
            <a:off x="5122334" y="1587036"/>
            <a:ext cx="1354666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点（</a:t>
            </a:r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point</a:t>
            </a:r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2F7F25-A1BD-4CD7-AC56-C20407E519F4}"/>
              </a:ext>
            </a:extLst>
          </p:cNvPr>
          <p:cNvSpPr txBox="1"/>
          <p:nvPr/>
        </p:nvSpPr>
        <p:spPr>
          <a:xfrm>
            <a:off x="5122334" y="3281400"/>
            <a:ext cx="1354666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线（</a:t>
            </a:r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line</a:t>
            </a:r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6976309-AD3A-404F-B4E2-551DD817B7BD}"/>
              </a:ext>
            </a:extLst>
          </p:cNvPr>
          <p:cNvSpPr txBox="1"/>
          <p:nvPr/>
        </p:nvSpPr>
        <p:spPr>
          <a:xfrm>
            <a:off x="5122334" y="4628632"/>
            <a:ext cx="1354666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-15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面（</a:t>
            </a:r>
            <a:r>
              <a:rPr lang="en-US" altLang="zh-CN" spc="-15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ploygon</a:t>
            </a:r>
            <a:r>
              <a:rPr lang="zh-CN" altLang="en-US" spc="-15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069B02F-8B70-4BC5-A0B5-173240B98535}"/>
              </a:ext>
            </a:extLst>
          </p:cNvPr>
          <p:cNvSpPr txBox="1"/>
          <p:nvPr/>
        </p:nvSpPr>
        <p:spPr>
          <a:xfrm>
            <a:off x="5122334" y="5843600"/>
            <a:ext cx="1354666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RGB/HSL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8226587-26A9-469E-9FBD-D45DE4236DB1}"/>
              </a:ext>
            </a:extLst>
          </p:cNvPr>
          <p:cNvSpPr txBox="1"/>
          <p:nvPr/>
        </p:nvSpPr>
        <p:spPr>
          <a:xfrm>
            <a:off x="7247467" y="1044601"/>
            <a:ext cx="21590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fill/colour/alpha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E155DB1-A435-4ACB-A700-88578526E659}"/>
              </a:ext>
            </a:extLst>
          </p:cNvPr>
          <p:cNvSpPr txBox="1"/>
          <p:nvPr/>
        </p:nvSpPr>
        <p:spPr>
          <a:xfrm>
            <a:off x="7247467" y="1587036"/>
            <a:ext cx="21590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shape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6DC7352-8705-409B-8D4F-97E895149E27}"/>
              </a:ext>
            </a:extLst>
          </p:cNvPr>
          <p:cNvSpPr txBox="1"/>
          <p:nvPr/>
        </p:nvSpPr>
        <p:spPr>
          <a:xfrm>
            <a:off x="7247467" y="2835406"/>
            <a:ext cx="21590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colour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C78C454-DFDE-4B32-8BB6-684CB367E02F}"/>
              </a:ext>
            </a:extLst>
          </p:cNvPr>
          <p:cNvSpPr txBox="1"/>
          <p:nvPr/>
        </p:nvSpPr>
        <p:spPr>
          <a:xfrm>
            <a:off x="7247467" y="2112538"/>
            <a:ext cx="21590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size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EC8FA55-0312-4F1E-8E87-6F95B615D1B0}"/>
              </a:ext>
            </a:extLst>
          </p:cNvPr>
          <p:cNvSpPr txBox="1"/>
          <p:nvPr/>
        </p:nvSpPr>
        <p:spPr>
          <a:xfrm>
            <a:off x="9694333" y="1044601"/>
            <a:ext cx="1286934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色彩属性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B0CAF68-6429-4365-A49D-3D714AB0861D}"/>
              </a:ext>
            </a:extLst>
          </p:cNvPr>
          <p:cNvSpPr txBox="1"/>
          <p:nvPr/>
        </p:nvSpPr>
        <p:spPr>
          <a:xfrm>
            <a:off x="9694333" y="1587036"/>
            <a:ext cx="1286934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形状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69ABB70-7E74-4F7F-AFD4-B25A845840CC}"/>
              </a:ext>
            </a:extLst>
          </p:cNvPr>
          <p:cNvSpPr txBox="1"/>
          <p:nvPr/>
        </p:nvSpPr>
        <p:spPr>
          <a:xfrm>
            <a:off x="9694333" y="2112538"/>
            <a:ext cx="1286934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大小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D8D825A-28E8-476F-AA32-4CE1C7579C8B}"/>
              </a:ext>
            </a:extLst>
          </p:cNvPr>
          <p:cNvSpPr txBox="1"/>
          <p:nvPr/>
        </p:nvSpPr>
        <p:spPr>
          <a:xfrm>
            <a:off x="7247467" y="3389404"/>
            <a:ext cx="21590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linetype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434B348-DCEC-47D6-9860-3C9A5F7906CC}"/>
              </a:ext>
            </a:extLst>
          </p:cNvPr>
          <p:cNvSpPr txBox="1"/>
          <p:nvPr/>
        </p:nvSpPr>
        <p:spPr>
          <a:xfrm>
            <a:off x="7247467" y="3954605"/>
            <a:ext cx="21590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size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06C0B31-FB58-4E33-8B43-63519D43A2FC}"/>
              </a:ext>
            </a:extLst>
          </p:cNvPr>
          <p:cNvSpPr txBox="1"/>
          <p:nvPr/>
        </p:nvSpPr>
        <p:spPr>
          <a:xfrm>
            <a:off x="9694333" y="2835406"/>
            <a:ext cx="1286934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色彩属性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D2E50D9-A65F-40D6-BAB6-99F6A5F6B3C6}"/>
              </a:ext>
            </a:extLst>
          </p:cNvPr>
          <p:cNvSpPr txBox="1"/>
          <p:nvPr/>
        </p:nvSpPr>
        <p:spPr>
          <a:xfrm>
            <a:off x="9694333" y="3397407"/>
            <a:ext cx="1286934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线型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3780C80-0ECE-4B33-B1C2-1DE626044270}"/>
              </a:ext>
            </a:extLst>
          </p:cNvPr>
          <p:cNvSpPr txBox="1"/>
          <p:nvPr/>
        </p:nvSpPr>
        <p:spPr>
          <a:xfrm>
            <a:off x="9694333" y="3959408"/>
            <a:ext cx="1286934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粗细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F6CA17C-3BF4-438E-834F-0305E5C14DFA}"/>
              </a:ext>
            </a:extLst>
          </p:cNvPr>
          <p:cNvSpPr txBox="1"/>
          <p:nvPr/>
        </p:nvSpPr>
        <p:spPr>
          <a:xfrm>
            <a:off x="7247467" y="4663772"/>
            <a:ext cx="21590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fill/colour/alpha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39BA179-12B4-40FC-9532-703965153CF7}"/>
              </a:ext>
            </a:extLst>
          </p:cNvPr>
          <p:cNvSpPr txBox="1"/>
          <p:nvPr/>
        </p:nvSpPr>
        <p:spPr>
          <a:xfrm>
            <a:off x="9694333" y="4663772"/>
            <a:ext cx="1286934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色彩属性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BE6F1157-85D7-4A91-B331-419F2E52CE2D}"/>
              </a:ext>
            </a:extLst>
          </p:cNvPr>
          <p:cNvSpPr/>
          <p:nvPr/>
        </p:nvSpPr>
        <p:spPr>
          <a:xfrm>
            <a:off x="7095067" y="971603"/>
            <a:ext cx="4013200" cy="1621830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BDF32CB1-3EDF-4346-91AE-2302C9A9DFBE}"/>
              </a:ext>
            </a:extLst>
          </p:cNvPr>
          <p:cNvSpPr/>
          <p:nvPr/>
        </p:nvSpPr>
        <p:spPr>
          <a:xfrm>
            <a:off x="7095067" y="2789302"/>
            <a:ext cx="4013200" cy="1608667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E57F558-D455-48D4-B543-A3AF3D3AD6DF}"/>
              </a:ext>
            </a:extLst>
          </p:cNvPr>
          <p:cNvSpPr/>
          <p:nvPr/>
        </p:nvSpPr>
        <p:spPr>
          <a:xfrm>
            <a:off x="4800600" y="977224"/>
            <a:ext cx="1845735" cy="4102774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322A91BC-1216-450D-9A0A-EA410D1FBE73}"/>
              </a:ext>
            </a:extLst>
          </p:cNvPr>
          <p:cNvSpPr/>
          <p:nvPr/>
        </p:nvSpPr>
        <p:spPr>
          <a:xfrm>
            <a:off x="7095067" y="4571072"/>
            <a:ext cx="4013200" cy="508927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299896B-8F5D-435D-90BE-EB9C2AFEBD3D}"/>
              </a:ext>
            </a:extLst>
          </p:cNvPr>
          <p:cNvSpPr txBox="1"/>
          <p:nvPr/>
        </p:nvSpPr>
        <p:spPr>
          <a:xfrm>
            <a:off x="7247467" y="5637198"/>
            <a:ext cx="21590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fill/colour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B7BC811-E977-496C-9A38-7FA73B406E0D}"/>
              </a:ext>
            </a:extLst>
          </p:cNvPr>
          <p:cNvSpPr txBox="1"/>
          <p:nvPr/>
        </p:nvSpPr>
        <p:spPr>
          <a:xfrm>
            <a:off x="7247467" y="6156865"/>
            <a:ext cx="2159000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alpha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3EDCB7B-B5CB-487C-9896-E327841AD686}"/>
              </a:ext>
            </a:extLst>
          </p:cNvPr>
          <p:cNvSpPr txBox="1"/>
          <p:nvPr/>
        </p:nvSpPr>
        <p:spPr>
          <a:xfrm>
            <a:off x="9694333" y="5621760"/>
            <a:ext cx="1286934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色相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C6DCBB1-9F60-458A-934E-5B52B82F6F37}"/>
              </a:ext>
            </a:extLst>
          </p:cNvPr>
          <p:cNvSpPr txBox="1"/>
          <p:nvPr/>
        </p:nvSpPr>
        <p:spPr>
          <a:xfrm>
            <a:off x="9694333" y="6165794"/>
            <a:ext cx="1286934" cy="369332"/>
          </a:xfrm>
          <a:prstGeom prst="rect">
            <a:avLst/>
          </a:prstGeom>
          <a:solidFill>
            <a:srgbClr val="3B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透明度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E7C67716-5EDA-43B4-A4AF-C8EBD13829B9}"/>
              </a:ext>
            </a:extLst>
          </p:cNvPr>
          <p:cNvSpPr/>
          <p:nvPr/>
        </p:nvSpPr>
        <p:spPr>
          <a:xfrm>
            <a:off x="7095067" y="5486400"/>
            <a:ext cx="4013200" cy="1140261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892273E-4988-476B-A951-2A3A0E8536A2}"/>
              </a:ext>
            </a:extLst>
          </p:cNvPr>
          <p:cNvSpPr/>
          <p:nvPr/>
        </p:nvSpPr>
        <p:spPr>
          <a:xfrm>
            <a:off x="4779434" y="5486401"/>
            <a:ext cx="1866901" cy="1140260"/>
          </a:xfrm>
          <a:prstGeom prst="roundRect">
            <a:avLst>
              <a:gd name="adj" fmla="val 6338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5EBF3586-35CF-4EB0-B796-AB4842FBA072}"/>
              </a:ext>
            </a:extLst>
          </p:cNvPr>
          <p:cNvSpPr/>
          <p:nvPr/>
        </p:nvSpPr>
        <p:spPr>
          <a:xfrm>
            <a:off x="2573867" y="3301999"/>
            <a:ext cx="414866" cy="2726267"/>
          </a:xfrm>
          <a:custGeom>
            <a:avLst/>
            <a:gdLst>
              <a:gd name="connsiteX0" fmla="*/ 414866 w 414866"/>
              <a:gd name="connsiteY0" fmla="*/ 0 h 2726267"/>
              <a:gd name="connsiteX1" fmla="*/ 414866 w 414866"/>
              <a:gd name="connsiteY1" fmla="*/ 0 h 2726267"/>
              <a:gd name="connsiteX2" fmla="*/ 0 w 414866"/>
              <a:gd name="connsiteY2" fmla="*/ 0 h 2726267"/>
              <a:gd name="connsiteX3" fmla="*/ 0 w 414866"/>
              <a:gd name="connsiteY3" fmla="*/ 2726267 h 2726267"/>
              <a:gd name="connsiteX4" fmla="*/ 389466 w 414866"/>
              <a:gd name="connsiteY4" fmla="*/ 2726267 h 272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866" h="2726267">
                <a:moveTo>
                  <a:pt x="414866" y="0"/>
                </a:moveTo>
                <a:lnTo>
                  <a:pt x="414866" y="0"/>
                </a:lnTo>
                <a:lnTo>
                  <a:pt x="0" y="0"/>
                </a:lnTo>
                <a:lnTo>
                  <a:pt x="0" y="2726267"/>
                </a:lnTo>
                <a:lnTo>
                  <a:pt x="389466" y="272626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35F546D-B972-4115-A2BC-E4F3006A7277}"/>
              </a:ext>
            </a:extLst>
          </p:cNvPr>
          <p:cNvSpPr/>
          <p:nvPr/>
        </p:nvSpPr>
        <p:spPr>
          <a:xfrm>
            <a:off x="264583" y="-110655"/>
            <a:ext cx="6381135" cy="82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2.7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设计元素在可视化中的角色定位</a:t>
            </a:r>
          </a:p>
        </p:txBody>
      </p:sp>
    </p:spTree>
    <p:extLst>
      <p:ext uri="{BB962C8B-B14F-4D97-AF65-F5344CB8AC3E}">
        <p14:creationId xmlns:p14="http://schemas.microsoft.com/office/powerpoint/2010/main" val="2456639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AE65D73-DBDC-415F-8882-B87D16E4CF08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3037429-FDD3-4902-A3B9-B5C5CDE97C32}"/>
              </a:ext>
            </a:extLst>
          </p:cNvPr>
          <p:cNvSpPr txBox="1"/>
          <p:nvPr/>
        </p:nvSpPr>
        <p:spPr>
          <a:xfrm>
            <a:off x="321733" y="1040438"/>
            <a:ext cx="182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视觉信号字典：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021DEA-9B5F-4BB1-8F74-A3E543957425}"/>
              </a:ext>
            </a:extLst>
          </p:cNvPr>
          <p:cNvSpPr txBox="1"/>
          <p:nvPr/>
        </p:nvSpPr>
        <p:spPr>
          <a:xfrm>
            <a:off x="491068" y="197897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200A175-DDD2-4F47-82E7-7FDBD8B71149}"/>
              </a:ext>
            </a:extLst>
          </p:cNvPr>
          <p:cNvSpPr txBox="1"/>
          <p:nvPr/>
        </p:nvSpPr>
        <p:spPr>
          <a:xfrm>
            <a:off x="1224899" y="182146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E169006-5808-4937-882E-CF1D8BC6E66D}"/>
              </a:ext>
            </a:extLst>
          </p:cNvPr>
          <p:cNvSpPr txBox="1"/>
          <p:nvPr/>
        </p:nvSpPr>
        <p:spPr>
          <a:xfrm>
            <a:off x="5330311" y="180223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7BC805F-714D-43F2-AD68-CE27B277D671}"/>
              </a:ext>
            </a:extLst>
          </p:cNvPr>
          <p:cNvSpPr/>
          <p:nvPr/>
        </p:nvSpPr>
        <p:spPr>
          <a:xfrm>
            <a:off x="2220575" y="2518391"/>
            <a:ext cx="45719" cy="45719"/>
          </a:xfrm>
          <a:prstGeom prst="ellipse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34CFBF7-0FB0-4660-8C54-47C4369EEBA5}"/>
              </a:ext>
            </a:extLst>
          </p:cNvPr>
          <p:cNvSpPr/>
          <p:nvPr/>
        </p:nvSpPr>
        <p:spPr>
          <a:xfrm>
            <a:off x="2900920" y="2473517"/>
            <a:ext cx="135466" cy="135466"/>
          </a:xfrm>
          <a:prstGeom prst="ellipse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0985111-1440-4EE1-8B07-C12FA6A2431C}"/>
              </a:ext>
            </a:extLst>
          </p:cNvPr>
          <p:cNvSpPr/>
          <p:nvPr/>
        </p:nvSpPr>
        <p:spPr>
          <a:xfrm>
            <a:off x="3671012" y="2410017"/>
            <a:ext cx="262466" cy="262466"/>
          </a:xfrm>
          <a:prstGeom prst="ellipse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F6D5759-413D-401F-B507-40C7168D2EDC}"/>
              </a:ext>
            </a:extLst>
          </p:cNvPr>
          <p:cNvSpPr/>
          <p:nvPr/>
        </p:nvSpPr>
        <p:spPr>
          <a:xfrm>
            <a:off x="4568105" y="2308140"/>
            <a:ext cx="420502" cy="420502"/>
          </a:xfrm>
          <a:prstGeom prst="ellipse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7297637-552C-4CE9-97D5-59F4D06548FE}"/>
              </a:ext>
            </a:extLst>
          </p:cNvPr>
          <p:cNvCxnSpPr>
            <a:cxnSpLocks/>
          </p:cNvCxnSpPr>
          <p:nvPr/>
        </p:nvCxnSpPr>
        <p:spPr>
          <a:xfrm>
            <a:off x="1398141" y="2132131"/>
            <a:ext cx="446063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719EE38-107F-456E-AFB1-6614168E9F71}"/>
              </a:ext>
            </a:extLst>
          </p:cNvPr>
          <p:cNvSpPr txBox="1"/>
          <p:nvPr/>
        </p:nvSpPr>
        <p:spPr>
          <a:xfrm>
            <a:off x="491068" y="315008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条：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EA0CA73-7FFF-4E1C-AB58-5F395DE65169}"/>
              </a:ext>
            </a:extLst>
          </p:cNvPr>
          <p:cNvSpPr/>
          <p:nvPr/>
        </p:nvSpPr>
        <p:spPr>
          <a:xfrm>
            <a:off x="2090374" y="3439686"/>
            <a:ext cx="320953" cy="1706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58265E1-B0CB-49CE-82CE-487F1B586FB6}"/>
              </a:ext>
            </a:extLst>
          </p:cNvPr>
          <p:cNvSpPr/>
          <p:nvPr/>
        </p:nvSpPr>
        <p:spPr>
          <a:xfrm>
            <a:off x="2712955" y="3352353"/>
            <a:ext cx="320953" cy="257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0895FFE-C8B3-4404-9131-61C215D40F12}"/>
              </a:ext>
            </a:extLst>
          </p:cNvPr>
          <p:cNvSpPr/>
          <p:nvPr/>
        </p:nvSpPr>
        <p:spPr>
          <a:xfrm>
            <a:off x="3973148" y="3044576"/>
            <a:ext cx="320953" cy="5657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4D47E6-5654-4879-922C-3DC4E059B989}"/>
              </a:ext>
            </a:extLst>
          </p:cNvPr>
          <p:cNvSpPr/>
          <p:nvPr/>
        </p:nvSpPr>
        <p:spPr>
          <a:xfrm>
            <a:off x="4567403" y="2971799"/>
            <a:ext cx="320974" cy="6385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E4A8331-1BF4-4154-A8EE-A01C740592A0}"/>
              </a:ext>
            </a:extLst>
          </p:cNvPr>
          <p:cNvSpPr/>
          <p:nvPr/>
        </p:nvSpPr>
        <p:spPr>
          <a:xfrm>
            <a:off x="3344162" y="3136132"/>
            <a:ext cx="320953" cy="4741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644D1FB-FB91-4F48-A487-E481F5865377}"/>
              </a:ext>
            </a:extLst>
          </p:cNvPr>
          <p:cNvSpPr txBox="1"/>
          <p:nvPr/>
        </p:nvSpPr>
        <p:spPr>
          <a:xfrm>
            <a:off x="491068" y="416474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角度：</a:t>
            </a:r>
          </a:p>
        </p:txBody>
      </p:sp>
      <p:sp>
        <p:nvSpPr>
          <p:cNvPr id="34" name="不完整圆 33">
            <a:extLst>
              <a:ext uri="{FF2B5EF4-FFF2-40B4-BE49-F238E27FC236}">
                <a16:creationId xmlns:a16="http://schemas.microsoft.com/office/drawing/2014/main" id="{881E49B6-7344-495C-8E65-68C96298534F}"/>
              </a:ext>
            </a:extLst>
          </p:cNvPr>
          <p:cNvSpPr/>
          <p:nvPr/>
        </p:nvSpPr>
        <p:spPr>
          <a:xfrm>
            <a:off x="1606644" y="4030310"/>
            <a:ext cx="958607" cy="958607"/>
          </a:xfrm>
          <a:prstGeom prst="pie">
            <a:avLst>
              <a:gd name="adj1" fmla="val 16275770"/>
              <a:gd name="adj2" fmla="val 18342118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8" name="不完整圆 77">
            <a:extLst>
              <a:ext uri="{FF2B5EF4-FFF2-40B4-BE49-F238E27FC236}">
                <a16:creationId xmlns:a16="http://schemas.microsoft.com/office/drawing/2014/main" id="{F653775F-DC2B-46A1-9F4A-38EEF43198BC}"/>
              </a:ext>
            </a:extLst>
          </p:cNvPr>
          <p:cNvSpPr/>
          <p:nvPr/>
        </p:nvSpPr>
        <p:spPr>
          <a:xfrm>
            <a:off x="2266149" y="4030310"/>
            <a:ext cx="958607" cy="958607"/>
          </a:xfrm>
          <a:prstGeom prst="pie">
            <a:avLst>
              <a:gd name="adj1" fmla="val 16275770"/>
              <a:gd name="adj2" fmla="val 19809243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9" name="不完整圆 78">
            <a:extLst>
              <a:ext uri="{FF2B5EF4-FFF2-40B4-BE49-F238E27FC236}">
                <a16:creationId xmlns:a16="http://schemas.microsoft.com/office/drawing/2014/main" id="{C8C7FB7D-67FC-4D17-9DDD-F423E63CB772}"/>
              </a:ext>
            </a:extLst>
          </p:cNvPr>
          <p:cNvSpPr/>
          <p:nvPr/>
        </p:nvSpPr>
        <p:spPr>
          <a:xfrm>
            <a:off x="2891439" y="4030310"/>
            <a:ext cx="958607" cy="958607"/>
          </a:xfrm>
          <a:prstGeom prst="pie">
            <a:avLst>
              <a:gd name="adj1" fmla="val 16275770"/>
              <a:gd name="adj2" fmla="val 20474732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0" name="不完整圆 79">
            <a:extLst>
              <a:ext uri="{FF2B5EF4-FFF2-40B4-BE49-F238E27FC236}">
                <a16:creationId xmlns:a16="http://schemas.microsoft.com/office/drawing/2014/main" id="{DD8D9E16-19BC-44CE-82ED-2AC1EE14606C}"/>
              </a:ext>
            </a:extLst>
          </p:cNvPr>
          <p:cNvSpPr/>
          <p:nvPr/>
        </p:nvSpPr>
        <p:spPr>
          <a:xfrm>
            <a:off x="3502268" y="4030310"/>
            <a:ext cx="958607" cy="958607"/>
          </a:xfrm>
          <a:prstGeom prst="pie">
            <a:avLst>
              <a:gd name="adj1" fmla="val 16275770"/>
              <a:gd name="adj2" fmla="val 21571158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" name="不完整圆 80">
            <a:extLst>
              <a:ext uri="{FF2B5EF4-FFF2-40B4-BE49-F238E27FC236}">
                <a16:creationId xmlns:a16="http://schemas.microsoft.com/office/drawing/2014/main" id="{C1F7210E-26FF-435F-BF79-95CAF0B75A86}"/>
              </a:ext>
            </a:extLst>
          </p:cNvPr>
          <p:cNvSpPr/>
          <p:nvPr/>
        </p:nvSpPr>
        <p:spPr>
          <a:xfrm>
            <a:off x="4079925" y="4030310"/>
            <a:ext cx="958607" cy="958607"/>
          </a:xfrm>
          <a:prstGeom prst="pie">
            <a:avLst>
              <a:gd name="adj1" fmla="val 16275770"/>
              <a:gd name="adj2" fmla="val 1940367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E7EDD73-6810-48DE-B557-A642FDDB651D}"/>
              </a:ext>
            </a:extLst>
          </p:cNvPr>
          <p:cNvSpPr txBox="1"/>
          <p:nvPr/>
        </p:nvSpPr>
        <p:spPr>
          <a:xfrm>
            <a:off x="227610" y="5035169"/>
            <a:ext cx="140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透明度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3BE005D-860C-4825-80EE-004AECFE86C6}"/>
              </a:ext>
            </a:extLst>
          </p:cNvPr>
          <p:cNvSpPr/>
          <p:nvPr/>
        </p:nvSpPr>
        <p:spPr>
          <a:xfrm>
            <a:off x="2045086" y="5035169"/>
            <a:ext cx="262466" cy="2624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D96C212B-39FE-48EE-800C-9F2276A29AEB}"/>
              </a:ext>
            </a:extLst>
          </p:cNvPr>
          <p:cNvSpPr/>
          <p:nvPr/>
        </p:nvSpPr>
        <p:spPr>
          <a:xfrm>
            <a:off x="3379436" y="5035169"/>
            <a:ext cx="262466" cy="2624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5422301-BAF2-4BE6-9BDC-CBB0AFC8C6DB}"/>
              </a:ext>
            </a:extLst>
          </p:cNvPr>
          <p:cNvSpPr/>
          <p:nvPr/>
        </p:nvSpPr>
        <p:spPr>
          <a:xfrm>
            <a:off x="4003223" y="5035169"/>
            <a:ext cx="262466" cy="262466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778F3BA2-8BF5-4A4C-B507-ED7445782DF1}"/>
              </a:ext>
            </a:extLst>
          </p:cNvPr>
          <p:cNvSpPr/>
          <p:nvPr/>
        </p:nvSpPr>
        <p:spPr>
          <a:xfrm>
            <a:off x="2745452" y="5035169"/>
            <a:ext cx="262466" cy="262466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E3162F0A-FC17-48B8-A480-DB0FB171FAB7}"/>
              </a:ext>
            </a:extLst>
          </p:cNvPr>
          <p:cNvSpPr/>
          <p:nvPr/>
        </p:nvSpPr>
        <p:spPr>
          <a:xfrm>
            <a:off x="4628895" y="5035169"/>
            <a:ext cx="262466" cy="2624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EF84EC3-7585-4181-8153-060A1535C4CB}"/>
              </a:ext>
            </a:extLst>
          </p:cNvPr>
          <p:cNvSpPr txBox="1"/>
          <p:nvPr/>
        </p:nvSpPr>
        <p:spPr>
          <a:xfrm>
            <a:off x="227611" y="5751701"/>
            <a:ext cx="140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饱和度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A116C84-EAAD-46B6-A911-84DC5116A04A}"/>
              </a:ext>
            </a:extLst>
          </p:cNvPr>
          <p:cNvSpPr txBox="1"/>
          <p:nvPr/>
        </p:nvSpPr>
        <p:spPr>
          <a:xfrm>
            <a:off x="2712955" y="1674870"/>
            <a:ext cx="182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针对度量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9759282-CB11-4660-BFDF-E6AC50F5D647}"/>
              </a:ext>
            </a:extLst>
          </p:cNvPr>
          <p:cNvSpPr txBox="1"/>
          <p:nvPr/>
        </p:nvSpPr>
        <p:spPr>
          <a:xfrm>
            <a:off x="8516858" y="1674870"/>
            <a:ext cx="238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针对维度（有序因子）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281D99C2-1621-4027-82B4-CD516AE1B3AD}"/>
              </a:ext>
            </a:extLst>
          </p:cNvPr>
          <p:cNvSpPr txBox="1"/>
          <p:nvPr/>
        </p:nvSpPr>
        <p:spPr>
          <a:xfrm>
            <a:off x="7366884" y="182146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79B29C9-D8D7-413C-A186-06CFE1067B72}"/>
              </a:ext>
            </a:extLst>
          </p:cNvPr>
          <p:cNvSpPr txBox="1"/>
          <p:nvPr/>
        </p:nvSpPr>
        <p:spPr>
          <a:xfrm>
            <a:off x="11117863" y="180223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2C654FCC-A1B3-4C07-A504-AD7EFB1B4A62}"/>
              </a:ext>
            </a:extLst>
          </p:cNvPr>
          <p:cNvCxnSpPr>
            <a:cxnSpLocks/>
          </p:cNvCxnSpPr>
          <p:nvPr/>
        </p:nvCxnSpPr>
        <p:spPr>
          <a:xfrm>
            <a:off x="7564003" y="2132131"/>
            <a:ext cx="408232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EBB2810-2C2C-4C69-84E2-6175D637E7B5}"/>
              </a:ext>
            </a:extLst>
          </p:cNvPr>
          <p:cNvSpPr txBox="1"/>
          <p:nvPr/>
        </p:nvSpPr>
        <p:spPr>
          <a:xfrm>
            <a:off x="6156245" y="2466176"/>
            <a:ext cx="140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饱和度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57C58FD-60DC-4C03-88B4-50BA3B8E8C71}"/>
              </a:ext>
            </a:extLst>
          </p:cNvPr>
          <p:cNvSpPr txBox="1"/>
          <p:nvPr/>
        </p:nvSpPr>
        <p:spPr>
          <a:xfrm>
            <a:off x="8516858" y="2988324"/>
            <a:ext cx="238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针对维度（无序因子）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75D2A736-346A-40D4-B878-C74D42F2E8BD}"/>
              </a:ext>
            </a:extLst>
          </p:cNvPr>
          <p:cNvCxnSpPr>
            <a:cxnSpLocks/>
          </p:cNvCxnSpPr>
          <p:nvPr/>
        </p:nvCxnSpPr>
        <p:spPr>
          <a:xfrm>
            <a:off x="7564003" y="3543908"/>
            <a:ext cx="4082321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ABB0E29-D937-4DDC-AD84-2E2EC17EBFD4}"/>
              </a:ext>
            </a:extLst>
          </p:cNvPr>
          <p:cNvSpPr txBox="1"/>
          <p:nvPr/>
        </p:nvSpPr>
        <p:spPr>
          <a:xfrm>
            <a:off x="6156245" y="3779630"/>
            <a:ext cx="140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颜色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色相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E698BA34-6F66-4ECC-A1B8-D66B8218E9A9}"/>
              </a:ext>
            </a:extLst>
          </p:cNvPr>
          <p:cNvSpPr/>
          <p:nvPr/>
        </p:nvSpPr>
        <p:spPr>
          <a:xfrm>
            <a:off x="7816256" y="3824941"/>
            <a:ext cx="262466" cy="262466"/>
          </a:xfrm>
          <a:prstGeom prst="ellipse">
            <a:avLst/>
          </a:prstGeom>
          <a:solidFill>
            <a:srgbClr val="A6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A6D92648-D1DF-499F-B15E-C954447F9AD0}"/>
              </a:ext>
            </a:extLst>
          </p:cNvPr>
          <p:cNvSpPr/>
          <p:nvPr/>
        </p:nvSpPr>
        <p:spPr>
          <a:xfrm>
            <a:off x="8641658" y="3824941"/>
            <a:ext cx="262466" cy="262466"/>
          </a:xfrm>
          <a:prstGeom prst="ellipse">
            <a:avLst/>
          </a:prstGeom>
          <a:solidFill>
            <a:srgbClr val="1F7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F5C9936E-D4AB-4915-AF56-E0ACDE2E96F0}"/>
              </a:ext>
            </a:extLst>
          </p:cNvPr>
          <p:cNvSpPr/>
          <p:nvPr/>
        </p:nvSpPr>
        <p:spPr>
          <a:xfrm>
            <a:off x="9467060" y="3824941"/>
            <a:ext cx="262466" cy="262466"/>
          </a:xfrm>
          <a:prstGeom prst="ellipse">
            <a:avLst/>
          </a:prstGeom>
          <a:solidFill>
            <a:srgbClr val="B4E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B0BFC8E3-D2C9-468F-A9C0-C6200E44D97E}"/>
              </a:ext>
            </a:extLst>
          </p:cNvPr>
          <p:cNvSpPr/>
          <p:nvPr/>
        </p:nvSpPr>
        <p:spPr>
          <a:xfrm>
            <a:off x="10292462" y="3824941"/>
            <a:ext cx="262466" cy="262466"/>
          </a:xfrm>
          <a:prstGeom prst="ellipse">
            <a:avLst/>
          </a:prstGeom>
          <a:solidFill>
            <a:srgbClr val="FB9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93B1D24E-356D-4CD9-8904-5508C818BD2B}"/>
              </a:ext>
            </a:extLst>
          </p:cNvPr>
          <p:cNvSpPr/>
          <p:nvPr/>
        </p:nvSpPr>
        <p:spPr>
          <a:xfrm>
            <a:off x="11117863" y="3824941"/>
            <a:ext cx="262466" cy="262466"/>
          </a:xfrm>
          <a:prstGeom prst="ellipse">
            <a:avLst/>
          </a:prstGeom>
          <a:solidFill>
            <a:srgbClr val="00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165D126F-3A19-4CB3-A270-6C2A31CCF8C1}"/>
              </a:ext>
            </a:extLst>
          </p:cNvPr>
          <p:cNvSpPr/>
          <p:nvPr/>
        </p:nvSpPr>
        <p:spPr>
          <a:xfrm>
            <a:off x="7816256" y="4188976"/>
            <a:ext cx="262466" cy="262466"/>
          </a:xfrm>
          <a:prstGeom prst="ellipse">
            <a:avLst/>
          </a:prstGeom>
          <a:solidFill>
            <a:srgbClr val="FCB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F3B67492-0428-4AC8-9AB5-2F807D0ED222}"/>
              </a:ext>
            </a:extLst>
          </p:cNvPr>
          <p:cNvSpPr/>
          <p:nvPr/>
        </p:nvSpPr>
        <p:spPr>
          <a:xfrm>
            <a:off x="8641658" y="4188976"/>
            <a:ext cx="262466" cy="262466"/>
          </a:xfrm>
          <a:prstGeom prst="ellipse">
            <a:avLst/>
          </a:prstGeom>
          <a:solidFill>
            <a:srgbClr val="B3C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69D931A0-0935-441D-93AE-A2CD9D768039}"/>
              </a:ext>
            </a:extLst>
          </p:cNvPr>
          <p:cNvSpPr/>
          <p:nvPr/>
        </p:nvSpPr>
        <p:spPr>
          <a:xfrm>
            <a:off x="9467060" y="4188976"/>
            <a:ext cx="262466" cy="262466"/>
          </a:xfrm>
          <a:prstGeom prst="ellipse">
            <a:avLst/>
          </a:prstGeom>
          <a:solidFill>
            <a:srgbClr val="CCE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9892DDB5-10F0-4B5D-BA7D-927525EA087D}"/>
              </a:ext>
            </a:extLst>
          </p:cNvPr>
          <p:cNvSpPr/>
          <p:nvPr/>
        </p:nvSpPr>
        <p:spPr>
          <a:xfrm>
            <a:off x="10292462" y="4188976"/>
            <a:ext cx="262466" cy="262466"/>
          </a:xfrm>
          <a:prstGeom prst="ellipse">
            <a:avLst/>
          </a:prstGeom>
          <a:solidFill>
            <a:srgbClr val="DEC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4F893E42-34B0-4B94-B259-D27ACD648719}"/>
              </a:ext>
            </a:extLst>
          </p:cNvPr>
          <p:cNvSpPr/>
          <p:nvPr/>
        </p:nvSpPr>
        <p:spPr>
          <a:xfrm>
            <a:off x="11117863" y="4188976"/>
            <a:ext cx="262466" cy="262466"/>
          </a:xfrm>
          <a:prstGeom prst="ellipse">
            <a:avLst/>
          </a:prstGeom>
          <a:solidFill>
            <a:srgbClr val="FED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FDAC995F-C337-43CC-B796-BF65DCA13D1B}"/>
              </a:ext>
            </a:extLst>
          </p:cNvPr>
          <p:cNvSpPr/>
          <p:nvPr/>
        </p:nvSpPr>
        <p:spPr>
          <a:xfrm>
            <a:off x="7816256" y="4554221"/>
            <a:ext cx="262466" cy="262466"/>
          </a:xfrm>
          <a:prstGeom prst="ellipse">
            <a:avLst/>
          </a:prstGeom>
          <a:solidFill>
            <a:srgbClr val="E4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26E3EC24-B5D8-4968-8859-573D32E33583}"/>
              </a:ext>
            </a:extLst>
          </p:cNvPr>
          <p:cNvSpPr/>
          <p:nvPr/>
        </p:nvSpPr>
        <p:spPr>
          <a:xfrm>
            <a:off x="8641658" y="4554221"/>
            <a:ext cx="262466" cy="262466"/>
          </a:xfrm>
          <a:prstGeom prst="ellipse">
            <a:avLst/>
          </a:prstGeom>
          <a:solidFill>
            <a:srgbClr val="377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2F68E880-8FC2-47B0-9E4A-D133FB24550D}"/>
              </a:ext>
            </a:extLst>
          </p:cNvPr>
          <p:cNvSpPr/>
          <p:nvPr/>
        </p:nvSpPr>
        <p:spPr>
          <a:xfrm>
            <a:off x="9467060" y="4554221"/>
            <a:ext cx="262466" cy="262466"/>
          </a:xfrm>
          <a:prstGeom prst="ellipse">
            <a:avLst/>
          </a:prstGeom>
          <a:solidFill>
            <a:srgbClr val="4D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9A33E372-CB17-4D1B-821C-981CE26BFDD3}"/>
              </a:ext>
            </a:extLst>
          </p:cNvPr>
          <p:cNvSpPr/>
          <p:nvPr/>
        </p:nvSpPr>
        <p:spPr>
          <a:xfrm>
            <a:off x="10292462" y="4554221"/>
            <a:ext cx="262466" cy="262466"/>
          </a:xfrm>
          <a:prstGeom prst="ellipse">
            <a:avLst/>
          </a:prstGeom>
          <a:solidFill>
            <a:srgbClr val="984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1EDCA078-8EAC-43FA-BD74-46F695CCE087}"/>
              </a:ext>
            </a:extLst>
          </p:cNvPr>
          <p:cNvSpPr/>
          <p:nvPr/>
        </p:nvSpPr>
        <p:spPr>
          <a:xfrm>
            <a:off x="11117863" y="4554221"/>
            <a:ext cx="262466" cy="262466"/>
          </a:xfrm>
          <a:prstGeom prst="ellipse">
            <a:avLst/>
          </a:prstGeom>
          <a:solidFill>
            <a:srgbClr val="F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74EEB9AE-671A-46A0-B41A-9BC3BBA0220F}"/>
              </a:ext>
            </a:extLst>
          </p:cNvPr>
          <p:cNvCxnSpPr/>
          <p:nvPr/>
        </p:nvCxnSpPr>
        <p:spPr>
          <a:xfrm>
            <a:off x="413238" y="1409770"/>
            <a:ext cx="112330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D3227B71-B737-42C9-AE28-56DDBE9385B2}"/>
              </a:ext>
            </a:extLst>
          </p:cNvPr>
          <p:cNvCxnSpPr>
            <a:cxnSpLocks/>
          </p:cNvCxnSpPr>
          <p:nvPr/>
        </p:nvCxnSpPr>
        <p:spPr>
          <a:xfrm>
            <a:off x="1398141" y="2812123"/>
            <a:ext cx="44606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D4DBD1E3-2CFA-4FE1-89D1-E4A4DDE85340}"/>
              </a:ext>
            </a:extLst>
          </p:cNvPr>
          <p:cNvCxnSpPr>
            <a:cxnSpLocks/>
          </p:cNvCxnSpPr>
          <p:nvPr/>
        </p:nvCxnSpPr>
        <p:spPr>
          <a:xfrm>
            <a:off x="1398141" y="3810613"/>
            <a:ext cx="44606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5E5153F-54DF-46BB-8EB5-CB631643DD89}"/>
              </a:ext>
            </a:extLst>
          </p:cNvPr>
          <p:cNvCxnSpPr>
            <a:cxnSpLocks/>
          </p:cNvCxnSpPr>
          <p:nvPr/>
        </p:nvCxnSpPr>
        <p:spPr>
          <a:xfrm>
            <a:off x="1398141" y="4821729"/>
            <a:ext cx="44606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4D9F815C-D990-41A1-B0AE-DCC6298532EA}"/>
              </a:ext>
            </a:extLst>
          </p:cNvPr>
          <p:cNvCxnSpPr>
            <a:cxnSpLocks/>
          </p:cNvCxnSpPr>
          <p:nvPr/>
        </p:nvCxnSpPr>
        <p:spPr>
          <a:xfrm>
            <a:off x="1398141" y="5602162"/>
            <a:ext cx="44606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3713CFB-5081-4E46-9CB7-9F307A387089}"/>
              </a:ext>
            </a:extLst>
          </p:cNvPr>
          <p:cNvSpPr/>
          <p:nvPr/>
        </p:nvSpPr>
        <p:spPr>
          <a:xfrm>
            <a:off x="1750142" y="5809405"/>
            <a:ext cx="3382297" cy="307776"/>
          </a:xfrm>
          <a:prstGeom prst="rect">
            <a:avLst/>
          </a:prstGeom>
          <a:gradFill flip="none" rotWithShape="1">
            <a:gsLst>
              <a:gs pos="0">
                <a:srgbClr val="EDF8FB"/>
              </a:gs>
              <a:gs pos="100000">
                <a:srgbClr val="006D2C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E4DA9A-155C-49D8-B3E2-D03A64DB2823}"/>
              </a:ext>
            </a:extLst>
          </p:cNvPr>
          <p:cNvSpPr/>
          <p:nvPr/>
        </p:nvSpPr>
        <p:spPr>
          <a:xfrm>
            <a:off x="7620068" y="2542805"/>
            <a:ext cx="776839" cy="273760"/>
          </a:xfrm>
          <a:prstGeom prst="rect">
            <a:avLst/>
          </a:prstGeom>
          <a:solidFill>
            <a:srgbClr val="EDF8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EA6A009-3866-4A75-9C13-1E048CE54CFC}"/>
              </a:ext>
            </a:extLst>
          </p:cNvPr>
          <p:cNvSpPr/>
          <p:nvPr/>
        </p:nvSpPr>
        <p:spPr>
          <a:xfrm>
            <a:off x="8396907" y="2542805"/>
            <a:ext cx="776839" cy="273760"/>
          </a:xfrm>
          <a:prstGeom prst="rect">
            <a:avLst/>
          </a:prstGeom>
          <a:solidFill>
            <a:srgbClr val="B2E2E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D8AA3C2-F153-4A6A-9294-FE248D97C4C2}"/>
              </a:ext>
            </a:extLst>
          </p:cNvPr>
          <p:cNvSpPr/>
          <p:nvPr/>
        </p:nvSpPr>
        <p:spPr>
          <a:xfrm>
            <a:off x="9173746" y="2542805"/>
            <a:ext cx="776839" cy="273760"/>
          </a:xfrm>
          <a:prstGeom prst="rect">
            <a:avLst/>
          </a:prstGeom>
          <a:solidFill>
            <a:srgbClr val="66C2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EA953ED-1B16-4359-B91E-245F7D1B5DED}"/>
              </a:ext>
            </a:extLst>
          </p:cNvPr>
          <p:cNvSpPr/>
          <p:nvPr/>
        </p:nvSpPr>
        <p:spPr>
          <a:xfrm>
            <a:off x="9950585" y="2542805"/>
            <a:ext cx="776839" cy="273760"/>
          </a:xfrm>
          <a:prstGeom prst="rect">
            <a:avLst/>
          </a:prstGeom>
          <a:solidFill>
            <a:srgbClr val="2A9B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36181B3-E8B3-4154-8F9D-E445265F2892}"/>
              </a:ext>
            </a:extLst>
          </p:cNvPr>
          <p:cNvSpPr/>
          <p:nvPr/>
        </p:nvSpPr>
        <p:spPr>
          <a:xfrm>
            <a:off x="10729443" y="2542805"/>
            <a:ext cx="776839" cy="273760"/>
          </a:xfrm>
          <a:prstGeom prst="rect">
            <a:avLst/>
          </a:prstGeom>
          <a:solidFill>
            <a:srgbClr val="006D2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CBC964AB-987B-4809-AA01-DA6733B8826D}"/>
              </a:ext>
            </a:extLst>
          </p:cNvPr>
          <p:cNvCxnSpPr>
            <a:cxnSpLocks/>
          </p:cNvCxnSpPr>
          <p:nvPr/>
        </p:nvCxnSpPr>
        <p:spPr>
          <a:xfrm>
            <a:off x="1398141" y="6359246"/>
            <a:ext cx="44606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797FC004-C880-4085-B8C6-86C56B2C5DA8}"/>
              </a:ext>
            </a:extLst>
          </p:cNvPr>
          <p:cNvSpPr/>
          <p:nvPr/>
        </p:nvSpPr>
        <p:spPr>
          <a:xfrm>
            <a:off x="7816256" y="5104486"/>
            <a:ext cx="262466" cy="2624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C30015DE-2FD2-461D-ABF9-2EF76101D076}"/>
              </a:ext>
            </a:extLst>
          </p:cNvPr>
          <p:cNvSpPr/>
          <p:nvPr/>
        </p:nvSpPr>
        <p:spPr>
          <a:xfrm>
            <a:off x="8641657" y="5122587"/>
            <a:ext cx="262466" cy="2262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D8C48DEC-BC98-4593-8871-872D569FD8E7}"/>
              </a:ext>
            </a:extLst>
          </p:cNvPr>
          <p:cNvSpPr/>
          <p:nvPr/>
        </p:nvSpPr>
        <p:spPr>
          <a:xfrm>
            <a:off x="9467058" y="5104486"/>
            <a:ext cx="262466" cy="262466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星形: 五角 8">
            <a:extLst>
              <a:ext uri="{FF2B5EF4-FFF2-40B4-BE49-F238E27FC236}">
                <a16:creationId xmlns:a16="http://schemas.microsoft.com/office/drawing/2014/main" id="{92A380A3-E6B4-4A9F-A530-A7F9D05C1102}"/>
              </a:ext>
            </a:extLst>
          </p:cNvPr>
          <p:cNvSpPr/>
          <p:nvPr/>
        </p:nvSpPr>
        <p:spPr>
          <a:xfrm>
            <a:off x="10292460" y="5104486"/>
            <a:ext cx="262466" cy="262466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B8DBFDA9-D2DC-4574-8331-DA7554B6F032}"/>
              </a:ext>
            </a:extLst>
          </p:cNvPr>
          <p:cNvSpPr/>
          <p:nvPr/>
        </p:nvSpPr>
        <p:spPr>
          <a:xfrm>
            <a:off x="11117862" y="5122587"/>
            <a:ext cx="262466" cy="226264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89D787F-7B9E-41D8-9A1A-EDCFD4275BB3}"/>
              </a:ext>
            </a:extLst>
          </p:cNvPr>
          <p:cNvSpPr txBox="1"/>
          <p:nvPr/>
        </p:nvSpPr>
        <p:spPr>
          <a:xfrm>
            <a:off x="6234583" y="5059176"/>
            <a:ext cx="95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形状：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2A357A5-FB8D-4D12-887E-269C1AF7B5C5}"/>
              </a:ext>
            </a:extLst>
          </p:cNvPr>
          <p:cNvSpPr txBox="1"/>
          <p:nvPr/>
        </p:nvSpPr>
        <p:spPr>
          <a:xfrm>
            <a:off x="6234583" y="6030945"/>
            <a:ext cx="95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线型：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8CCDB8A-3299-4A22-AD6A-06831B2117A1}"/>
              </a:ext>
            </a:extLst>
          </p:cNvPr>
          <p:cNvCxnSpPr>
            <a:cxnSpLocks/>
          </p:cNvCxnSpPr>
          <p:nvPr/>
        </p:nvCxnSpPr>
        <p:spPr>
          <a:xfrm>
            <a:off x="7919918" y="5727448"/>
            <a:ext cx="0" cy="90441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285B094E-95FD-45D9-9A70-E5D1F1A90EA3}"/>
              </a:ext>
            </a:extLst>
          </p:cNvPr>
          <p:cNvCxnSpPr>
            <a:cxnSpLocks/>
          </p:cNvCxnSpPr>
          <p:nvPr/>
        </p:nvCxnSpPr>
        <p:spPr>
          <a:xfrm>
            <a:off x="8748308" y="5732364"/>
            <a:ext cx="0" cy="89457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EC869114-C397-44A0-BE47-9F0C9F104263}"/>
              </a:ext>
            </a:extLst>
          </p:cNvPr>
          <p:cNvCxnSpPr>
            <a:cxnSpLocks/>
          </p:cNvCxnSpPr>
          <p:nvPr/>
        </p:nvCxnSpPr>
        <p:spPr>
          <a:xfrm>
            <a:off x="9576699" y="5707784"/>
            <a:ext cx="0" cy="94373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6C2EDBFF-ECC7-40AF-BEF8-5ABEB0B14048}"/>
              </a:ext>
            </a:extLst>
          </p:cNvPr>
          <p:cNvCxnSpPr>
            <a:cxnSpLocks/>
          </p:cNvCxnSpPr>
          <p:nvPr/>
        </p:nvCxnSpPr>
        <p:spPr>
          <a:xfrm>
            <a:off x="10405090" y="5693035"/>
            <a:ext cx="0" cy="97323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E96182E4-CFD4-49EE-89F1-E47F420F5510}"/>
              </a:ext>
            </a:extLst>
          </p:cNvPr>
          <p:cNvCxnSpPr>
            <a:cxnSpLocks/>
          </p:cNvCxnSpPr>
          <p:nvPr/>
        </p:nvCxnSpPr>
        <p:spPr>
          <a:xfrm>
            <a:off x="11233480" y="5697951"/>
            <a:ext cx="0" cy="96340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E78CCF0-6AC5-4E01-8513-CAC14872DEAC}"/>
              </a:ext>
            </a:extLst>
          </p:cNvPr>
          <p:cNvCxnSpPr>
            <a:cxnSpLocks/>
          </p:cNvCxnSpPr>
          <p:nvPr/>
        </p:nvCxnSpPr>
        <p:spPr>
          <a:xfrm>
            <a:off x="7564003" y="4963715"/>
            <a:ext cx="4082321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E55E0C52-3936-4368-A56D-A0688F583D1A}"/>
              </a:ext>
            </a:extLst>
          </p:cNvPr>
          <p:cNvCxnSpPr>
            <a:cxnSpLocks/>
          </p:cNvCxnSpPr>
          <p:nvPr/>
        </p:nvCxnSpPr>
        <p:spPr>
          <a:xfrm>
            <a:off x="7564003" y="5571090"/>
            <a:ext cx="4082321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8185F8A-030A-46C4-914A-A3AD86D5C78A}"/>
              </a:ext>
            </a:extLst>
          </p:cNvPr>
          <p:cNvSpPr/>
          <p:nvPr/>
        </p:nvSpPr>
        <p:spPr>
          <a:xfrm>
            <a:off x="227610" y="-216314"/>
            <a:ext cx="4552849" cy="9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2.8 </a:t>
            </a:r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可视化中的设计元素</a:t>
            </a:r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337492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D87AF-5AB8-4537-B92A-46B150A4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2"/>
            <a:ext cx="12192000" cy="824554"/>
          </a:xfrm>
        </p:spPr>
        <p:txBody>
          <a:bodyPr tIns="0" bIns="216000"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zh-CN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</a:t>
            </a:r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</a:t>
            </a:r>
            <a:r>
              <a:rPr lang="zh-CN" altLang="zh-CN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章：可视化基础——</a:t>
            </a:r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设计基础</a:t>
            </a:r>
            <a:endParaRPr lang="zh-CN" altLang="zh-CN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1253C0-C017-4B9F-B4EB-505820B79BD5}"/>
              </a:ext>
            </a:extLst>
          </p:cNvPr>
          <p:cNvSpPr/>
          <p:nvPr/>
        </p:nvSpPr>
        <p:spPr>
          <a:xfrm>
            <a:off x="1769807" y="3666430"/>
            <a:ext cx="3882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2.3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色彩基础知识与取色工具</a:t>
            </a:r>
          </a:p>
          <a:p>
            <a:pPr>
              <a:lnSpc>
                <a:spcPct val="20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2.4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色彩性格与颜色应用场景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42E2BA-31BB-495D-B786-8440959ABF7E}"/>
              </a:ext>
            </a:extLst>
          </p:cNvPr>
          <p:cNvSpPr/>
          <p:nvPr/>
        </p:nvSpPr>
        <p:spPr>
          <a:xfrm>
            <a:off x="6784259" y="3671848"/>
            <a:ext cx="388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2.7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设计元素在可视化中的角色定位</a:t>
            </a:r>
          </a:p>
          <a:p>
            <a:pPr>
              <a:lnSpc>
                <a:spcPct val="20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2.8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可视化中的设计元素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B1863C-0D81-485C-9962-31CFA6527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5" y="2021102"/>
            <a:ext cx="650239" cy="6502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D64BB5E-9BEE-4C62-B73F-B71CF4B6EF7F}"/>
              </a:ext>
            </a:extLst>
          </p:cNvPr>
          <p:cNvSpPr/>
          <p:nvPr/>
        </p:nvSpPr>
        <p:spPr>
          <a:xfrm>
            <a:off x="1769807" y="1746058"/>
            <a:ext cx="3881057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2.1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字体基础知识与字体环境安装</a:t>
            </a:r>
          </a:p>
          <a:p>
            <a:pPr>
              <a:lnSpc>
                <a:spcPct val="20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2.2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字体性格与字体应用场景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939AC3-09AB-46DE-9AF0-D828C57AE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4" y="3969223"/>
            <a:ext cx="836923" cy="82455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8C5ABA1-A5D7-43F5-9AC0-50226904EB28}"/>
              </a:ext>
            </a:extLst>
          </p:cNvPr>
          <p:cNvSpPr/>
          <p:nvPr/>
        </p:nvSpPr>
        <p:spPr>
          <a:xfrm>
            <a:off x="6784258" y="1684682"/>
            <a:ext cx="3401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2.5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版式设计基础与排版四要素</a:t>
            </a:r>
          </a:p>
          <a:p>
            <a:pPr>
              <a:lnSpc>
                <a:spcPct val="200000"/>
              </a:lnSpc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2.6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行业优秀版式案例欣赏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9EB3FAB-E67F-4618-8D39-463200F150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26" y="1988686"/>
            <a:ext cx="715070" cy="7150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8A85997-B521-48E1-B23F-5826E513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26" y="3969223"/>
            <a:ext cx="786674" cy="7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08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0031AB-B5DD-42A2-AAC2-024C6DB5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49"/>
          <a:stretch/>
        </p:blipFill>
        <p:spPr>
          <a:xfrm>
            <a:off x="510056" y="1828799"/>
            <a:ext cx="11171888" cy="41021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52529D-FEDA-43BA-82ED-D8A5DCEDC28F}"/>
              </a:ext>
            </a:extLst>
          </p:cNvPr>
          <p:cNvSpPr/>
          <p:nvPr/>
        </p:nvSpPr>
        <p:spPr>
          <a:xfrm>
            <a:off x="321733" y="101600"/>
            <a:ext cx="425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数据可视化学习路径</a:t>
            </a:r>
            <a:endParaRPr lang="en-US" altLang="zh-CN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8C0766-937F-4400-AA79-54E6C11E2F9A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76F4D74-08F1-40EF-8993-6077882080E8}"/>
              </a:ext>
            </a:extLst>
          </p:cNvPr>
          <p:cNvSpPr/>
          <p:nvPr/>
        </p:nvSpPr>
        <p:spPr>
          <a:xfrm>
            <a:off x="3064933" y="224710"/>
            <a:ext cx="425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可视化心得篇</a:t>
            </a:r>
            <a:endParaRPr lang="en-US" altLang="zh-CN" sz="2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E639262-0C39-424D-94A8-0278DC9D47A3}"/>
              </a:ext>
            </a:extLst>
          </p:cNvPr>
          <p:cNvSpPr/>
          <p:nvPr/>
        </p:nvSpPr>
        <p:spPr>
          <a:xfrm>
            <a:off x="5004619" y="1956619"/>
            <a:ext cx="2104103" cy="3608439"/>
          </a:xfrm>
          <a:prstGeom prst="roundRect">
            <a:avLst>
              <a:gd name="adj" fmla="val 4050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58E3FB-D0CC-43AA-BD21-AF833CFF8CA7}"/>
              </a:ext>
            </a:extLst>
          </p:cNvPr>
          <p:cNvSpPr/>
          <p:nvPr/>
        </p:nvSpPr>
        <p:spPr>
          <a:xfrm>
            <a:off x="9301316" y="1956619"/>
            <a:ext cx="2104103" cy="3608439"/>
          </a:xfrm>
          <a:prstGeom prst="roundRect">
            <a:avLst>
              <a:gd name="adj" fmla="val 327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51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52529D-FEDA-43BA-82ED-D8A5DCEDC28F}"/>
              </a:ext>
            </a:extLst>
          </p:cNvPr>
          <p:cNvSpPr/>
          <p:nvPr/>
        </p:nvSpPr>
        <p:spPr>
          <a:xfrm>
            <a:off x="321733" y="101600"/>
            <a:ext cx="425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数据可视化学习路径</a:t>
            </a:r>
            <a:endParaRPr lang="en-US" altLang="zh-CN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8C0766-937F-4400-AA79-54E6C11E2F9A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76F4D74-08F1-40EF-8993-6077882080E8}"/>
              </a:ext>
            </a:extLst>
          </p:cNvPr>
          <p:cNvSpPr/>
          <p:nvPr/>
        </p:nvSpPr>
        <p:spPr>
          <a:xfrm>
            <a:off x="3272776" y="227602"/>
            <a:ext cx="425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可视化工具篇</a:t>
            </a:r>
            <a:endParaRPr lang="en-US" altLang="zh-CN" sz="2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50" name="Picture 2" descr="https://timgsa.baidu.com/timg?image&amp;quality=80&amp;size=b9999_10000&amp;sec=1517509509145&amp;di=83d3d67be267dd48c222d5b85d44bd9b&amp;imgtype=jpg&amp;src=http%3A%2F%2Fimg0.imgtn.bdimg.com%2Fit%2Fu%3D3488437010%2C2485521133%26fm%3D214%26gp%3D0.jpg">
            <a:extLst>
              <a:ext uri="{FF2B5EF4-FFF2-40B4-BE49-F238E27FC236}">
                <a16:creationId xmlns:a16="http://schemas.microsoft.com/office/drawing/2014/main" id="{AEB42EA5-1C54-46E7-AFE9-3D54AFD80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/>
          <a:stretch/>
        </p:blipFill>
        <p:spPr bwMode="auto">
          <a:xfrm>
            <a:off x="206454" y="2354027"/>
            <a:ext cx="1885498" cy="242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C3CF42-37A4-449C-8E52-88E7F9CE6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73" y="2491327"/>
            <a:ext cx="1722963" cy="22836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E33385-1C27-4DFC-82DB-01FE3411A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t="2017" r="28876" b="2621"/>
          <a:stretch/>
        </p:blipFill>
        <p:spPr>
          <a:xfrm>
            <a:off x="10049557" y="2560430"/>
            <a:ext cx="1788870" cy="2249012"/>
          </a:xfrm>
          <a:prstGeom prst="rect">
            <a:avLst/>
          </a:prstGeom>
          <a:blipFill dpi="0" rotWithShape="1">
            <a:blip r:embed="rId5"/>
            <a:srcRect/>
            <a:stretch>
              <a:fillRect l="-45913" t="-2729" r="-34975" b="-2037"/>
            </a:stretch>
          </a:blipFill>
          <a:ln>
            <a:noFill/>
          </a:ln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19499967" rev="0"/>
            </a:camera>
            <a:lightRig rig="threePt" dir="t"/>
          </a:scene3d>
        </p:spPr>
      </p:pic>
      <p:pic>
        <p:nvPicPr>
          <p:cNvPr id="2054" name="Picture 6" descr="https://ss2.bdstatic.com/70cFvnSh_Q1YnxGkpoWK1HF6hhy/it/u=1876473636,2678890914&amp;fm=27&amp;gp=0.jpg">
            <a:extLst>
              <a:ext uri="{FF2B5EF4-FFF2-40B4-BE49-F238E27FC236}">
                <a16:creationId xmlns:a16="http://schemas.microsoft.com/office/drawing/2014/main" id="{9202FC5B-5EC2-47B9-90A1-5A4C59E1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0" y="2465042"/>
            <a:ext cx="1627888" cy="231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Right" fov="4500000">
              <a:rot lat="0" lon="20399991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mg3.doubanio.com/lpic/s27267464.jpg">
            <a:extLst>
              <a:ext uri="{FF2B5EF4-FFF2-40B4-BE49-F238E27FC236}">
                <a16:creationId xmlns:a16="http://schemas.microsoft.com/office/drawing/2014/main" id="{1DF11BBC-5E4B-4F10-8C59-3F97BB9E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32" y="2465042"/>
            <a:ext cx="1658095" cy="231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Right" fov="4500000">
              <a:rot lat="0" lon="20399991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3462F18-9484-4B88-B7FF-F1B7AA4FF3D7}"/>
              </a:ext>
            </a:extLst>
          </p:cNvPr>
          <p:cNvSpPr/>
          <p:nvPr/>
        </p:nvSpPr>
        <p:spPr>
          <a:xfrm>
            <a:off x="548946" y="1586895"/>
            <a:ext cx="285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Excel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6C571E-F4BA-48BD-BCDA-49810550CDA6}"/>
              </a:ext>
            </a:extLst>
          </p:cNvPr>
          <p:cNvSpPr/>
          <p:nvPr/>
        </p:nvSpPr>
        <p:spPr>
          <a:xfrm>
            <a:off x="4421241" y="1586895"/>
            <a:ext cx="285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R+ggplot2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57C2133-009A-429D-9B28-58CE5D1C9468}"/>
              </a:ext>
            </a:extLst>
          </p:cNvPr>
          <p:cNvSpPr/>
          <p:nvPr/>
        </p:nvSpPr>
        <p:spPr>
          <a:xfrm>
            <a:off x="8513674" y="1586895"/>
            <a:ext cx="285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  <a:r>
              <a:rPr lang="en-US" altLang="zh-CN" sz="24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40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视觉呈现</a:t>
            </a:r>
            <a:endParaRPr lang="en-US" altLang="zh-CN" sz="240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7D7618-23DC-43C8-83EA-EBC93215017D}"/>
              </a:ext>
            </a:extLst>
          </p:cNvPr>
          <p:cNvSpPr/>
          <p:nvPr/>
        </p:nvSpPr>
        <p:spPr>
          <a:xfrm>
            <a:off x="111392" y="5145478"/>
            <a:ext cx="17665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《Excel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图表之道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如何制作专业有效的商务图表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BDE5E1E-8786-4C56-90B5-4C0F69B0069A}"/>
              </a:ext>
            </a:extLst>
          </p:cNvPr>
          <p:cNvSpPr/>
          <p:nvPr/>
        </p:nvSpPr>
        <p:spPr>
          <a:xfrm>
            <a:off x="1814138" y="5145478"/>
            <a:ext cx="18854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用地图说话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在商业分析与演示中运用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Excel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数据地图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754C58-B006-4DE6-9940-57A29561E375}"/>
              </a:ext>
            </a:extLst>
          </p:cNvPr>
          <p:cNvSpPr/>
          <p:nvPr/>
        </p:nvSpPr>
        <p:spPr>
          <a:xfrm>
            <a:off x="4029858" y="5145478"/>
            <a:ext cx="1885498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《ggplot2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：数据分析与图形艺术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3B1D28-5248-442A-9A81-D618D68C046D}"/>
              </a:ext>
            </a:extLst>
          </p:cNvPr>
          <p:cNvSpPr/>
          <p:nvPr/>
        </p:nvSpPr>
        <p:spPr>
          <a:xfrm>
            <a:off x="5915356" y="5143524"/>
            <a:ext cx="1885498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《R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数据可视化手册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64F956-A1DA-4194-8299-7A516839736B}"/>
              </a:ext>
            </a:extLst>
          </p:cNvPr>
          <p:cNvSpPr/>
          <p:nvPr/>
        </p:nvSpPr>
        <p:spPr>
          <a:xfrm>
            <a:off x="8221134" y="5143524"/>
            <a:ext cx="1885498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餐巾纸的背面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8A5B124-6B74-4C68-95BA-68109B03D13A}"/>
              </a:ext>
            </a:extLst>
          </p:cNvPr>
          <p:cNvSpPr/>
          <p:nvPr/>
        </p:nvSpPr>
        <p:spPr>
          <a:xfrm>
            <a:off x="10212101" y="5143524"/>
            <a:ext cx="1463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写给大家看的设计书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DDB55F9-DA55-4F0B-92A3-742C4B2CC85D}"/>
              </a:ext>
            </a:extLst>
          </p:cNvPr>
          <p:cNvCxnSpPr>
            <a:cxnSpLocks/>
          </p:cNvCxnSpPr>
          <p:nvPr/>
        </p:nvCxnSpPr>
        <p:spPr>
          <a:xfrm>
            <a:off x="4000362" y="1759974"/>
            <a:ext cx="0" cy="42767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5B612D0-FC8F-43AD-BC09-06903014A465}"/>
              </a:ext>
            </a:extLst>
          </p:cNvPr>
          <p:cNvCxnSpPr>
            <a:cxnSpLocks/>
          </p:cNvCxnSpPr>
          <p:nvPr/>
        </p:nvCxnSpPr>
        <p:spPr>
          <a:xfrm>
            <a:off x="8100412" y="1759974"/>
            <a:ext cx="0" cy="42767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D5AFC865-3023-4C1B-985E-8A2653644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741" y="2465042"/>
            <a:ext cx="184404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8C0766-937F-4400-AA79-54E6C11E2F9A}"/>
              </a:ext>
            </a:extLst>
          </p:cNvPr>
          <p:cNvCxnSpPr/>
          <p:nvPr/>
        </p:nvCxnSpPr>
        <p:spPr>
          <a:xfrm>
            <a:off x="0" y="821267"/>
            <a:ext cx="12192000" cy="0"/>
          </a:xfrm>
          <a:prstGeom prst="line">
            <a:avLst/>
          </a:prstGeom>
          <a:ln w="5715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76F4D74-08F1-40EF-8993-6077882080E8}"/>
              </a:ext>
            </a:extLst>
          </p:cNvPr>
          <p:cNvSpPr/>
          <p:nvPr/>
        </p:nvSpPr>
        <p:spPr>
          <a:xfrm>
            <a:off x="175614" y="227602"/>
            <a:ext cx="288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设计素材来源途径</a:t>
            </a:r>
            <a:endParaRPr lang="en-US" altLang="zh-CN" sz="2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DF9E40F-6237-4458-8674-B7037B34C96C}"/>
              </a:ext>
            </a:extLst>
          </p:cNvPr>
          <p:cNvSpPr/>
          <p:nvPr/>
        </p:nvSpPr>
        <p:spPr>
          <a:xfrm>
            <a:off x="313267" y="1554957"/>
            <a:ext cx="83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图标：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F0E187-8BF4-44F1-9AEA-3C890B09D40D}"/>
              </a:ext>
            </a:extLst>
          </p:cNvPr>
          <p:cNvSpPr/>
          <p:nvPr/>
        </p:nvSpPr>
        <p:spPr>
          <a:xfrm>
            <a:off x="1478600" y="1571788"/>
            <a:ext cx="4647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2"/>
              </a:rPr>
              <a:t>http://www.iconfont.cn/collections?personal=1</a:t>
            </a:r>
            <a:endParaRPr lang="en-US" altLang="zh-CN"/>
          </a:p>
          <a:p>
            <a:endParaRPr lang="en-US" altLang="zh-CN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D85CFB-EEE2-40BC-AC0E-FF6EEFF85E2A}"/>
              </a:ext>
            </a:extLst>
          </p:cNvPr>
          <p:cNvSpPr/>
          <p:nvPr/>
        </p:nvSpPr>
        <p:spPr>
          <a:xfrm>
            <a:off x="313267" y="2123516"/>
            <a:ext cx="125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设计作品：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BCEA77-AD5B-4D5E-BB6D-BC270673EBAF}"/>
              </a:ext>
            </a:extLst>
          </p:cNvPr>
          <p:cNvSpPr/>
          <p:nvPr/>
        </p:nvSpPr>
        <p:spPr>
          <a:xfrm>
            <a:off x="1478600" y="2123516"/>
            <a:ext cx="2076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3"/>
              </a:rPr>
              <a:t>http://huaban.com/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D14E15-A2AF-49A1-B6C1-86C6FB4E5AD7}"/>
              </a:ext>
            </a:extLst>
          </p:cNvPr>
          <p:cNvSpPr/>
          <p:nvPr/>
        </p:nvSpPr>
        <p:spPr>
          <a:xfrm>
            <a:off x="1478600" y="2490578"/>
            <a:ext cx="2665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4"/>
              </a:rPr>
              <a:t>http://www.zcool.com.cn/</a:t>
            </a:r>
            <a:endParaRPr lang="en-US" altLang="zh-CN"/>
          </a:p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C96D530-9FC9-49AC-AB94-F5C4094D2872}"/>
              </a:ext>
            </a:extLst>
          </p:cNvPr>
          <p:cNvSpPr/>
          <p:nvPr/>
        </p:nvSpPr>
        <p:spPr>
          <a:xfrm>
            <a:off x="313267" y="3448633"/>
            <a:ext cx="125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矢量图：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9A68AC-916A-491D-9F61-6452DB6E27D7}"/>
              </a:ext>
            </a:extLst>
          </p:cNvPr>
          <p:cNvSpPr/>
          <p:nvPr/>
        </p:nvSpPr>
        <p:spPr>
          <a:xfrm>
            <a:off x="1478600" y="3448633"/>
            <a:ext cx="2415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5"/>
              </a:rPr>
              <a:t>http://www.58pic.com/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52A564-6384-4A07-BCE1-18F7036141F1}"/>
              </a:ext>
            </a:extLst>
          </p:cNvPr>
          <p:cNvSpPr/>
          <p:nvPr/>
        </p:nvSpPr>
        <p:spPr>
          <a:xfrm>
            <a:off x="1478600" y="3813425"/>
            <a:ext cx="2256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6"/>
              </a:rPr>
              <a:t>http://588ku.com/#rd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C341E2-BC5B-43EA-8DF1-6F62371D4FE0}"/>
              </a:ext>
            </a:extLst>
          </p:cNvPr>
          <p:cNvSpPr/>
          <p:nvPr/>
        </p:nvSpPr>
        <p:spPr>
          <a:xfrm>
            <a:off x="1478600" y="2842989"/>
            <a:ext cx="3378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7"/>
              </a:rPr>
              <a:t>http://www.lanrentuku.com/png/</a:t>
            </a:r>
            <a:endParaRPr lang="en-US" altLang="zh-CN"/>
          </a:p>
          <a:p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21A466A-3E17-45C2-AAA5-EAB032B4DA60}"/>
              </a:ext>
            </a:extLst>
          </p:cNvPr>
          <p:cNvSpPr/>
          <p:nvPr/>
        </p:nvSpPr>
        <p:spPr>
          <a:xfrm>
            <a:off x="313267" y="4772259"/>
            <a:ext cx="125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矢量处理：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4A5449A-AE83-4E98-B1E2-0E98CD22134E}"/>
              </a:ext>
            </a:extLst>
          </p:cNvPr>
          <p:cNvSpPr/>
          <p:nvPr/>
        </p:nvSpPr>
        <p:spPr>
          <a:xfrm>
            <a:off x="1478600" y="4750506"/>
            <a:ext cx="3566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8"/>
              </a:rPr>
              <a:t>https://edu.hellobi.com/course/220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72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2D0CFA-5ABF-4156-9ECD-E75324B9A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868" y="2733833"/>
            <a:ext cx="10516263" cy="1052507"/>
          </a:xfrm>
        </p:spPr>
        <p:txBody>
          <a:bodyPr/>
          <a:lstStyle/>
          <a:p>
            <a:r>
              <a:rPr lang="zh-CN" altLang="en-US"/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349108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A76475-1557-4EB2-92B7-9BF1C47309D0}"/>
              </a:ext>
            </a:extLst>
          </p:cNvPr>
          <p:cNvSpPr/>
          <p:nvPr/>
        </p:nvSpPr>
        <p:spPr>
          <a:xfrm>
            <a:off x="183324" y="106996"/>
            <a:ext cx="5383205" cy="826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2.1 </a:t>
            </a:r>
            <a:r>
              <a:rPr lang="zh-CN" altLang="en-US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字体基础知识与字体环境安装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A1A9AF-C6E5-4951-BC6C-474524A7EC60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EACB137-28D8-4142-9045-BA2F939DDA92}"/>
              </a:ext>
            </a:extLst>
          </p:cNvPr>
          <p:cNvSpPr txBox="1"/>
          <p:nvPr/>
        </p:nvSpPr>
        <p:spPr>
          <a:xfrm>
            <a:off x="457329" y="1209259"/>
            <a:ext cx="2025444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字体环境安装</a:t>
            </a:r>
            <a:endParaRPr lang="en-US" altLang="zh-CN" sz="24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CA8A71-9667-4B63-BBF4-67065CD05ED6}"/>
              </a:ext>
            </a:extLst>
          </p:cNvPr>
          <p:cNvSpPr txBox="1"/>
          <p:nvPr/>
        </p:nvSpPr>
        <p:spPr>
          <a:xfrm>
            <a:off x="457329" y="3942430"/>
            <a:ext cx="3447212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字体环境安装路径</a:t>
            </a:r>
            <a:endParaRPr lang="en-US" altLang="zh-CN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D53B14-BB00-4FC5-9E85-8BBF4CD47B79}"/>
              </a:ext>
            </a:extLst>
          </p:cNvPr>
          <p:cNvSpPr txBox="1"/>
          <p:nvPr/>
        </p:nvSpPr>
        <p:spPr>
          <a:xfrm>
            <a:off x="457329" y="1819167"/>
            <a:ext cx="2591808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字体搜索与下载</a:t>
            </a:r>
            <a:endParaRPr lang="en-US" altLang="zh-CN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95F910-BF53-48D3-A107-895E346851BA}"/>
              </a:ext>
            </a:extLst>
          </p:cNvPr>
          <p:cNvSpPr/>
          <p:nvPr/>
        </p:nvSpPr>
        <p:spPr>
          <a:xfrm>
            <a:off x="1684407" y="2678812"/>
            <a:ext cx="1967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hlinkClick r:id="rId2"/>
              </a:rPr>
              <a:t>http://www.qiuziti.com/</a:t>
            </a:r>
            <a:endParaRPr lang="zh-CN" altLang="en-US" sz="1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E8CD49-0D10-4F87-92A5-1E55B6E7EB47}"/>
              </a:ext>
            </a:extLst>
          </p:cNvPr>
          <p:cNvSpPr txBox="1"/>
          <p:nvPr/>
        </p:nvSpPr>
        <p:spPr>
          <a:xfrm>
            <a:off x="799504" y="2678812"/>
            <a:ext cx="884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求字网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100ED3-9D30-4FB9-BB32-F4FD256F5E12}"/>
              </a:ext>
            </a:extLst>
          </p:cNvPr>
          <p:cNvSpPr/>
          <p:nvPr/>
        </p:nvSpPr>
        <p:spPr>
          <a:xfrm>
            <a:off x="1684407" y="3117516"/>
            <a:ext cx="1837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hlinkClick r:id="rId3"/>
              </a:rPr>
              <a:t>http://www.zhaozi.cn/</a:t>
            </a:r>
            <a:endParaRPr lang="zh-CN" altLang="en-US" sz="14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407BCD-3743-4FEF-92A4-53CC62C89906}"/>
              </a:ext>
            </a:extLst>
          </p:cNvPr>
          <p:cNvSpPr txBox="1"/>
          <p:nvPr/>
        </p:nvSpPr>
        <p:spPr>
          <a:xfrm>
            <a:off x="799504" y="3117516"/>
            <a:ext cx="884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找字网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F58891-6D8B-402E-A95B-6CD8BD49346B}"/>
              </a:ext>
            </a:extLst>
          </p:cNvPr>
          <p:cNvSpPr txBox="1"/>
          <p:nvPr/>
        </p:nvSpPr>
        <p:spPr>
          <a:xfrm>
            <a:off x="799504" y="3590057"/>
            <a:ext cx="319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将字体下载至本地（</a:t>
            </a:r>
            <a:r>
              <a:rPr lang="en-US" altLang="zh-CN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ttf/otf</a:t>
            </a:r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FB0EE1-F725-4AC2-B044-ECE6D93A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704" y="1702014"/>
            <a:ext cx="7017967" cy="4443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A9857D9-C55C-4D1D-A987-0F16E7A5ECE9}"/>
              </a:ext>
            </a:extLst>
          </p:cNvPr>
          <p:cNvSpPr txBox="1"/>
          <p:nvPr/>
        </p:nvSpPr>
        <p:spPr>
          <a:xfrm>
            <a:off x="799504" y="4717375"/>
            <a:ext cx="327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双击本地字体直接安装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1E3F7-5E7B-41FE-A681-050531C6BC12}"/>
              </a:ext>
            </a:extLst>
          </p:cNvPr>
          <p:cNvSpPr txBox="1"/>
          <p:nvPr/>
        </p:nvSpPr>
        <p:spPr>
          <a:xfrm>
            <a:off x="799505" y="5132747"/>
            <a:ext cx="327105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将字体文件复制入本地系统字体文件夹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C6D02F-CC98-4153-A3FC-E8B8F737A304}"/>
              </a:ext>
            </a:extLst>
          </p:cNvPr>
          <p:cNvSpPr/>
          <p:nvPr/>
        </p:nvSpPr>
        <p:spPr>
          <a:xfrm>
            <a:off x="799504" y="5529714"/>
            <a:ext cx="3271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/>
              <a:t>C:\Windows\Fonts</a:t>
            </a:r>
          </a:p>
        </p:txBody>
      </p:sp>
    </p:spTree>
    <p:extLst>
      <p:ext uri="{BB962C8B-B14F-4D97-AF65-F5344CB8AC3E}">
        <p14:creationId xmlns:p14="http://schemas.microsoft.com/office/powerpoint/2010/main" val="227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A76475-1557-4EB2-92B7-9BF1C47309D0}"/>
              </a:ext>
            </a:extLst>
          </p:cNvPr>
          <p:cNvSpPr/>
          <p:nvPr/>
        </p:nvSpPr>
        <p:spPr>
          <a:xfrm>
            <a:off x="183324" y="106996"/>
            <a:ext cx="54457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2.2 </a:t>
            </a:r>
            <a:r>
              <a:rPr lang="zh-CN" altLang="en-US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字体基础知识与字体环境安装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A1A9AF-C6E5-4951-BC6C-474524A7EC60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EACB137-28D8-4142-9045-BA2F939DDA92}"/>
              </a:ext>
            </a:extLst>
          </p:cNvPr>
          <p:cNvSpPr txBox="1"/>
          <p:nvPr/>
        </p:nvSpPr>
        <p:spPr>
          <a:xfrm>
            <a:off x="751160" y="1209259"/>
            <a:ext cx="2025444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字体基础知识</a:t>
            </a:r>
            <a:endParaRPr lang="en-US" altLang="zh-CN" sz="24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41FD8F-6E7C-4D5A-9148-2287FDF3BBA7}"/>
              </a:ext>
            </a:extLst>
          </p:cNvPr>
          <p:cNvSpPr/>
          <p:nvPr/>
        </p:nvSpPr>
        <p:spPr>
          <a:xfrm>
            <a:off x="6276888" y="2403201"/>
            <a:ext cx="4764737" cy="191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sans serif</a:t>
            </a:r>
            <a:r>
              <a:rPr lang="zh-CN" altLang="en-US" b="1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（无衬线字体）</a:t>
            </a:r>
            <a:endParaRPr lang="en-US" altLang="zh-CN" b="1">
              <a:solidFill>
                <a:srgbClr val="3E3E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没有这些额外的装饰，而且笔画的粗细差不多。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比较醒目，更适合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端展示或者碎片化阅读，但不适合用于长篇幅排版。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2CB9DB-17A4-45CC-B180-4833B8C8BB40}"/>
              </a:ext>
            </a:extLst>
          </p:cNvPr>
          <p:cNvSpPr/>
          <p:nvPr/>
        </p:nvSpPr>
        <p:spPr>
          <a:xfrm>
            <a:off x="751159" y="2206556"/>
            <a:ext cx="5163953" cy="30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serif</a:t>
            </a:r>
            <a:r>
              <a:rPr lang="zh-CN" altLang="en-US" sz="2000" b="1">
                <a:solidFill>
                  <a:srgbClr val="3E3E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（衬线字体）</a:t>
            </a:r>
            <a:endParaRPr lang="en-US" altLang="zh-CN">
              <a:solidFill>
                <a:srgbClr val="3E3E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在字的笔画开始、结束的地方有额外的装饰，而且笔画的粗细会有所不同。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字体容易识别，易读性比较高。在整文阅读的情况下，适合使用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serif</a:t>
            </a: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字体进行排版，易于换行阅读的识别性，避免发生行间的阅读错误。</a:t>
            </a:r>
            <a:endParaRPr lang="zh-CN" altLang="en-US" sz="1600">
              <a:solidFill>
                <a:srgbClr val="3E3E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53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A76475-1557-4EB2-92B7-9BF1C47309D0}"/>
              </a:ext>
            </a:extLst>
          </p:cNvPr>
          <p:cNvSpPr/>
          <p:nvPr/>
        </p:nvSpPr>
        <p:spPr>
          <a:xfrm>
            <a:off x="183324" y="106996"/>
            <a:ext cx="47275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2.2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字体性格与字体应用场景</a:t>
            </a:r>
            <a:endParaRPr lang="zh-CN" altLang="en-US" sz="28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A1A9AF-C6E5-4951-BC6C-474524A7EC60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1EA2D26C-E6C6-4EB1-A174-C18EC9FD2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t="10346" r="10016" b="8441"/>
          <a:stretch/>
        </p:blipFill>
        <p:spPr>
          <a:xfrm>
            <a:off x="6050710" y="4013788"/>
            <a:ext cx="5456349" cy="235138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5347345-F408-44C4-A929-600B67447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" t="8839" r="10245" b="8742"/>
          <a:stretch/>
        </p:blipFill>
        <p:spPr>
          <a:xfrm>
            <a:off x="507672" y="4013788"/>
            <a:ext cx="5411822" cy="23513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FF5E1CE-7A44-4162-B204-085576851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9440" r="10332" b="8853"/>
          <a:stretch/>
        </p:blipFill>
        <p:spPr>
          <a:xfrm>
            <a:off x="6050710" y="1534319"/>
            <a:ext cx="5456349" cy="2361362"/>
          </a:xfrm>
          <a:prstGeom prst="rect">
            <a:avLst/>
          </a:prstGeom>
        </p:spPr>
      </p:pic>
      <p:pic>
        <p:nvPicPr>
          <p:cNvPr id="27" name="图片 26" descr="图片包含 文字, 收据&#10;&#10;已生成极高可信度的说明">
            <a:extLst>
              <a:ext uri="{FF2B5EF4-FFF2-40B4-BE49-F238E27FC236}">
                <a16:creationId xmlns:a16="http://schemas.microsoft.com/office/drawing/2014/main" id="{5A2106B8-47D0-4491-99B4-D9AB9830DB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t="5021" r="9428" b="4683"/>
          <a:stretch/>
        </p:blipFill>
        <p:spPr>
          <a:xfrm>
            <a:off x="507672" y="1534318"/>
            <a:ext cx="5411822" cy="23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5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16809-72E6-4236-A911-08C609F1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A5D23D-A37D-4CD9-9E6D-6A8446F5E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" t="15974" r="3961" b="38574"/>
          <a:stretch/>
        </p:blipFill>
        <p:spPr>
          <a:xfrm>
            <a:off x="659631" y="2653370"/>
            <a:ext cx="10872737" cy="4068105"/>
          </a:xfrm>
          <a:prstGeom prst="rect">
            <a:avLst/>
          </a:prstGeom>
        </p:spPr>
      </p:pic>
      <p:pic>
        <p:nvPicPr>
          <p:cNvPr id="6" name="图片 5" descr="图片包含 黑色&#10;&#10;已生成高可信度的说明">
            <a:extLst>
              <a:ext uri="{FF2B5EF4-FFF2-40B4-BE49-F238E27FC236}">
                <a16:creationId xmlns:a16="http://schemas.microsoft.com/office/drawing/2014/main" id="{3467A024-EA88-4EB1-90ED-3DD53730C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" t="52355" r="52850" b="16471"/>
          <a:stretch/>
        </p:blipFill>
        <p:spPr>
          <a:xfrm>
            <a:off x="660141" y="1508994"/>
            <a:ext cx="2674375" cy="998230"/>
          </a:xfrm>
          <a:prstGeom prst="rect">
            <a:avLst/>
          </a:prstGeom>
        </p:spPr>
      </p:pic>
      <p:pic>
        <p:nvPicPr>
          <p:cNvPr id="8" name="图片 7" descr="图片包含 黑色&#10;&#10;已生成高可信度的说明">
            <a:extLst>
              <a:ext uri="{FF2B5EF4-FFF2-40B4-BE49-F238E27FC236}">
                <a16:creationId xmlns:a16="http://schemas.microsoft.com/office/drawing/2014/main" id="{92343603-C386-4C05-B958-E0882F45A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6" t="15419" r="7843" b="54505"/>
          <a:stretch/>
        </p:blipFill>
        <p:spPr>
          <a:xfrm>
            <a:off x="6004242" y="1534948"/>
            <a:ext cx="2550006" cy="98102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987227A-879D-450F-B221-147C12198ABB}"/>
              </a:ext>
            </a:extLst>
          </p:cNvPr>
          <p:cNvSpPr/>
          <p:nvPr/>
        </p:nvSpPr>
        <p:spPr>
          <a:xfrm>
            <a:off x="168889" y="101539"/>
            <a:ext cx="47275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2.2 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字体性格与字体应用场景</a:t>
            </a:r>
            <a:endParaRPr lang="zh-CN" altLang="en-US" sz="28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3246B4D-F613-440B-B64E-DB6DEF3D3556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图片包含 黑色&#10;&#10;已生成高可信度的说明">
            <a:extLst>
              <a:ext uri="{FF2B5EF4-FFF2-40B4-BE49-F238E27FC236}">
                <a16:creationId xmlns:a16="http://schemas.microsoft.com/office/drawing/2014/main" id="{AE0A6EAF-BBD8-4C60-8508-CC57278E4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" t="12128" r="52321" b="54046"/>
          <a:stretch/>
        </p:blipFill>
        <p:spPr>
          <a:xfrm>
            <a:off x="3394376" y="1526200"/>
            <a:ext cx="2550006" cy="998518"/>
          </a:xfrm>
          <a:prstGeom prst="rect">
            <a:avLst/>
          </a:prstGeom>
        </p:spPr>
      </p:pic>
      <p:pic>
        <p:nvPicPr>
          <p:cNvPr id="12" name="图片 11" descr="图片包含 黑色&#10;&#10;已生成高可信度的说明">
            <a:extLst>
              <a:ext uri="{FF2B5EF4-FFF2-40B4-BE49-F238E27FC236}">
                <a16:creationId xmlns:a16="http://schemas.microsoft.com/office/drawing/2014/main" id="{488569C2-0ABE-41A6-BA93-C9E0CAAF2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0" t="54877" r="7121" b="18303"/>
          <a:stretch/>
        </p:blipFill>
        <p:spPr>
          <a:xfrm>
            <a:off x="8614107" y="1534948"/>
            <a:ext cx="2856683" cy="97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969">
                <a:alpha val="80000"/>
              </a:srgbClr>
            </a:gs>
            <a:gs pos="48000">
              <a:srgbClr val="386969">
                <a:alpha val="90000"/>
              </a:srgbClr>
            </a:gs>
            <a:gs pos="83000">
              <a:srgbClr val="386969">
                <a:alpha val="95000"/>
              </a:srgbClr>
            </a:gs>
            <a:gs pos="100000">
              <a:srgbClr val="38696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5136131" y="2220229"/>
            <a:ext cx="1612539" cy="1612539"/>
          </a:xfrm>
          <a:prstGeom prst="ellipse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字体</a:t>
            </a:r>
          </a:p>
        </p:txBody>
      </p:sp>
      <p:sp>
        <p:nvSpPr>
          <p:cNvPr id="22" name="矩形 21"/>
          <p:cNvSpPr/>
          <p:nvPr/>
        </p:nvSpPr>
        <p:spPr>
          <a:xfrm>
            <a:off x="5320744" y="903708"/>
            <a:ext cx="1180115" cy="449943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类别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71967" y="843143"/>
            <a:ext cx="86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衬线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798633" y="172583"/>
            <a:ext cx="86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宋体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798633" y="578200"/>
            <a:ext cx="86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楷体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418347" y="983817"/>
            <a:ext cx="124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华文仿宋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18347" y="1389434"/>
            <a:ext cx="124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华文新魏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535889" y="1795050"/>
            <a:ext cx="212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方正清刻本悦宋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525481" y="1167643"/>
            <a:ext cx="95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（常用）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189197" y="853267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非衬线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154833" y="154439"/>
            <a:ext cx="86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黑体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154833" y="560056"/>
            <a:ext cx="19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正纤黑简体" panose="02000000000000000000" pitchFamily="2" charset="-122"/>
                <a:ea typeface="方正正纤黑简体" panose="02000000000000000000" pitchFamily="2" charset="-122"/>
                <a:cs typeface="+mn-cs"/>
              </a:rPr>
              <a:t>方正正纤黑简体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正纤黑简体" panose="02000000000000000000" pitchFamily="2" charset="-122"/>
              <a:ea typeface="方正正纤黑简体" panose="02000000000000000000" pitchFamily="2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54833" y="965673"/>
            <a:ext cx="183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幼线简体" panose="03000509000000000000" pitchFamily="65" charset="-122"/>
                <a:ea typeface="方正幼线简体" panose="03000509000000000000" pitchFamily="65" charset="-122"/>
                <a:cs typeface="+mn-cs"/>
              </a:rPr>
              <a:t>方正幼线简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154833" y="1371290"/>
            <a:ext cx="131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154833" y="1776906"/>
            <a:ext cx="212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冬青黑体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235616" y="1222599"/>
            <a:ext cx="95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（常用）</a:t>
            </a:r>
          </a:p>
        </p:txBody>
      </p:sp>
      <p:sp>
        <p:nvSpPr>
          <p:cNvPr id="42" name="矩形 41"/>
          <p:cNvSpPr/>
          <p:nvPr/>
        </p:nvSpPr>
        <p:spPr>
          <a:xfrm>
            <a:off x="5320621" y="4035859"/>
            <a:ext cx="1252691" cy="41323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性格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764217" y="4711533"/>
            <a:ext cx="179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男性字体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61641" y="5133997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粗狂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61641" y="5446921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硬朗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61641" y="5786531"/>
            <a:ext cx="113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棱角分明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61641" y="6125085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笔直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870762" y="5102814"/>
            <a:ext cx="1781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谭黑简体" panose="02000000000000000000" pitchFamily="2" charset="-122"/>
                <a:ea typeface="方正粗谭黑简体" panose="02000000000000000000" pitchFamily="2" charset="-122"/>
                <a:cs typeface="+mn-cs"/>
              </a:rPr>
              <a:t>方正粗谭黑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802991" y="5596500"/>
            <a:ext cx="1849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造字工房劲黑（非商用）常规体" pitchFamily="50" charset="-122"/>
                <a:ea typeface="造字工房劲黑（非商用）常规体" pitchFamily="50" charset="-122"/>
                <a:cs typeface="+mn-cs"/>
              </a:rPr>
              <a:t>造字工房劲黑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042477" y="5997394"/>
            <a:ext cx="160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蒙纳简超刚黑" panose="00000900000000000000" pitchFamily="2" charset="-120"/>
                <a:ea typeface="蒙纳简超刚黑" panose="00000900000000000000" pitchFamily="2" charset="-120"/>
                <a:cs typeface="+mn-cs"/>
              </a:rPr>
              <a:t>蒙纳简超刚黑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086483" y="6395261"/>
            <a:ext cx="156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汉仪菱心体简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61641" y="6464504"/>
            <a:ext cx="999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力量感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526016" y="4636153"/>
            <a:ext cx="177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女性字体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445463" y="5038928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纤细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445463" y="5366567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柔软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4445463" y="5689103"/>
            <a:ext cx="113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细而婉转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445463" y="6027657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苗条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252821" y="5012608"/>
            <a:ext cx="204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中倩简体" panose="03000509000000000000" pitchFamily="65" charset="-122"/>
                <a:ea typeface="方正中倩简体" panose="03000509000000000000" pitchFamily="65" charset="-122"/>
                <a:cs typeface="+mn-cs"/>
              </a:rPr>
              <a:t>方正中倩简体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325800" y="5513915"/>
            <a:ext cx="197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正纤黑简体" panose="02000000000000000000" pitchFamily="2" charset="-122"/>
                <a:ea typeface="方正正纤黑简体" panose="02000000000000000000" pitchFamily="2" charset="-122"/>
                <a:cs typeface="+mn-cs"/>
              </a:rPr>
              <a:t>方正正纤黑简体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114417" y="5953667"/>
            <a:ext cx="218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张海山锐线体简" panose="02000000000000000000" pitchFamily="2" charset="-122"/>
                <a:ea typeface="张海山锐线体简" panose="02000000000000000000" pitchFamily="2" charset="-122"/>
                <a:cs typeface="+mn-cs"/>
              </a:rPr>
              <a:t>张海山锐线简体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736435" y="6362640"/>
            <a:ext cx="156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rPr>
              <a:t>兰亭黑简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445463" y="6366274"/>
            <a:ext cx="999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曲线美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0503406" y="4990307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圆乎乎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0503406" y="5350391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可爱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0232527" y="5710475"/>
            <a:ext cx="113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有趣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0503406" y="6070559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肉嘟嘟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204358" y="4983603"/>
            <a:ext cx="207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</a:rPr>
              <a:t>方正准圆简体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8204358" y="5486535"/>
            <a:ext cx="1849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造字工房悦黑（非商用）常规体" pitchFamily="50" charset="-122"/>
                <a:ea typeface="造字工房悦黑（非商用）常规体" pitchFamily="50" charset="-122"/>
                <a:cs typeface="+mn-cs"/>
              </a:rPr>
              <a:t>造字工房悦黑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8204358" y="5927912"/>
            <a:ext cx="160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康海报体W12(P)" panose="040B0C00000000000000" pitchFamily="82" charset="-122"/>
                <a:ea typeface="华康海报体W12(P)" panose="040B0C00000000000000" pitchFamily="82" charset="-122"/>
                <a:cs typeface="+mn-cs"/>
              </a:rPr>
              <a:t>华康海报体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8204358" y="6338511"/>
            <a:ext cx="156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中圆简" panose="02010609000101010101" pitchFamily="49" charset="-122"/>
                <a:ea typeface="汉仪中圆简" panose="02010609000101010101" pitchFamily="49" charset="-122"/>
                <a:cs typeface="+mn-cs"/>
              </a:rPr>
              <a:t>圆体简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0365876" y="6430645"/>
            <a:ext cx="999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活泼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8204358" y="4573004"/>
            <a:ext cx="177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儿童字体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60339" y="4734522"/>
            <a:ext cx="1345300" cy="338554"/>
          </a:xfrm>
          <a:prstGeom prst="rect">
            <a:avLst/>
          </a:prstGeom>
          <a:solidFill>
            <a:srgbClr val="FF9F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个性与气质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447604" y="4662541"/>
            <a:ext cx="1345300" cy="338554"/>
          </a:xfrm>
          <a:prstGeom prst="rect">
            <a:avLst/>
          </a:prstGeom>
          <a:solidFill>
            <a:srgbClr val="FF9F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个性与气质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9969748" y="4565245"/>
            <a:ext cx="1345300" cy="338554"/>
          </a:xfrm>
          <a:prstGeom prst="rect">
            <a:avLst/>
          </a:prstGeom>
          <a:solidFill>
            <a:srgbClr val="FF9F3F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个性与气质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790216" y="2333501"/>
            <a:ext cx="179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中性字体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810624" y="2755965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干净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810624" y="3068889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简洁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810624" y="3408499"/>
            <a:ext cx="113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中性美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810624" y="3747053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精致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1535889" y="2724782"/>
            <a:ext cx="214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简体" panose="02010601030101010101" pitchFamily="2" charset="-122"/>
                <a:ea typeface="方正姚体简体" panose="02010601030101010101" pitchFamily="2" charset="-122"/>
                <a:cs typeface="+mn-cs"/>
              </a:rPr>
              <a:t>方正姚体简体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1359568" y="3218468"/>
            <a:ext cx="2318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造字工房尚雅准宋体验版常规体" pitchFamily="50" charset="-122"/>
                <a:ea typeface="造字工房尚雅准宋体验版常规体" pitchFamily="50" charset="-122"/>
                <a:cs typeface="+mn-cs"/>
              </a:rPr>
              <a:t>造字工房尚雅准宋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1596511" y="3619362"/>
            <a:ext cx="208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楷体 Std R" panose="02020400000000000000" pitchFamily="18" charset="-122"/>
                <a:ea typeface="Adobe 楷体 Std R" panose="02020400000000000000" pitchFamily="18" charset="-122"/>
                <a:cs typeface="+mn-cs"/>
              </a:rPr>
              <a:t>ADOBE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楷体 Std R" panose="02020400000000000000" pitchFamily="18" charset="-122"/>
                <a:ea typeface="Adobe 楷体 Std R" panose="02020400000000000000" pitchFamily="18" charset="-122"/>
                <a:cs typeface="+mn-cs"/>
              </a:rPr>
              <a:t>楷体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楷体 Std R" panose="02020400000000000000" pitchFamily="18" charset="-122"/>
                <a:ea typeface="Adobe 楷体 Std R" panose="02020400000000000000" pitchFamily="18" charset="-122"/>
                <a:cs typeface="+mn-cs"/>
              </a:rPr>
              <a:t>STD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楷体 Std R" panose="02020400000000000000" pitchFamily="18" charset="-122"/>
              <a:ea typeface="Adobe 楷体 Std R" panose="02020400000000000000" pitchFamily="18" charset="-122"/>
              <a:cs typeface="+mn-cs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2070279" y="4017229"/>
            <a:ext cx="156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ngLiU" panose="02020309000000000000" pitchFamily="49" charset="-120"/>
                <a:ea typeface="MingLiU" panose="02020309000000000000" pitchFamily="49" charset="-120"/>
                <a:cs typeface="+mn-cs"/>
              </a:rPr>
              <a:t>新细明体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810624" y="4086472"/>
            <a:ext cx="999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平静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886338" y="2356490"/>
            <a:ext cx="1345300" cy="338554"/>
          </a:xfrm>
          <a:prstGeom prst="rect">
            <a:avLst/>
          </a:prstGeom>
          <a:solidFill>
            <a:srgbClr val="FF9F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个性与气质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227086" y="2320020"/>
            <a:ext cx="179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中性字体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10452954" y="2664501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干净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10452954" y="2977425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简洁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10182075" y="3317035"/>
            <a:ext cx="113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中性美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0452954" y="3655589"/>
            <a:ext cx="86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精致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8227086" y="2711301"/>
            <a:ext cx="274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冬青黑体简体中文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8227086" y="3204987"/>
            <a:ext cx="227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rPr>
              <a:t>方正兰亭黑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rPr>
              <a:t>_GBK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兰亭黑_GBK" panose="02000000000000000000" pitchFamily="2" charset="-122"/>
              <a:ea typeface="方正兰亭黑_GBK" panose="02000000000000000000" pitchFamily="2" charset="-122"/>
              <a:cs typeface="+mn-cs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227086" y="3605881"/>
            <a:ext cx="160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8227086" y="4003748"/>
            <a:ext cx="156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正黑简体" panose="02000000000000000000" pitchFamily="2" charset="-122"/>
                <a:ea typeface="方正正黑简体" panose="02000000000000000000" pitchFamily="2" charset="-122"/>
                <a:cs typeface="+mn-cs"/>
              </a:rPr>
              <a:t>方正正黑简体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10315424" y="3995008"/>
            <a:ext cx="999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平静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9969748" y="2265026"/>
            <a:ext cx="1345300" cy="338554"/>
          </a:xfrm>
          <a:prstGeom prst="rect">
            <a:avLst/>
          </a:prstGeom>
          <a:solidFill>
            <a:srgbClr val="FF9F3F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个性与气质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0" y="102192"/>
            <a:ext cx="639829" cy="6398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8908" y="215197"/>
            <a:ext cx="197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ABOUT FONT 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8A2C8FE-00B7-4532-A0D1-FA1CD0F30C1D}"/>
              </a:ext>
            </a:extLst>
          </p:cNvPr>
          <p:cNvCxnSpPr/>
          <p:nvPr/>
        </p:nvCxnSpPr>
        <p:spPr>
          <a:xfrm>
            <a:off x="810624" y="2186430"/>
            <a:ext cx="10504424" cy="0"/>
          </a:xfrm>
          <a:prstGeom prst="line">
            <a:avLst/>
          </a:prstGeom>
          <a:ln>
            <a:solidFill>
              <a:srgbClr val="E09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953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475040B-5F51-4A6E-8BEB-4750B01DA1F5}"/>
              </a:ext>
            </a:extLst>
          </p:cNvPr>
          <p:cNvCxnSpPr>
            <a:cxnSpLocks/>
          </p:cNvCxnSpPr>
          <p:nvPr/>
        </p:nvCxnSpPr>
        <p:spPr>
          <a:xfrm>
            <a:off x="314632" y="1071606"/>
            <a:ext cx="114447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928CF827-8076-4181-B098-F30E0DBCA4DD}"/>
              </a:ext>
            </a:extLst>
          </p:cNvPr>
          <p:cNvSpPr/>
          <p:nvPr/>
        </p:nvSpPr>
        <p:spPr>
          <a:xfrm>
            <a:off x="183324" y="106996"/>
            <a:ext cx="38651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2.2 </a:t>
            </a:r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语言字体环境配置</a:t>
            </a:r>
            <a:endParaRPr lang="zh-CN" altLang="en-US" sz="28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F70241-2A46-4BCE-968C-1FA28B59F372}"/>
              </a:ext>
            </a:extLst>
          </p:cNvPr>
          <p:cNvSpPr/>
          <p:nvPr/>
        </p:nvSpPr>
        <p:spPr>
          <a:xfrm>
            <a:off x="908494" y="1515178"/>
            <a:ext cx="1683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showtext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A11B2D-3170-4F11-A574-CBDF95B78604}"/>
              </a:ext>
            </a:extLst>
          </p:cNvPr>
          <p:cNvSpPr/>
          <p:nvPr/>
        </p:nvSpPr>
        <p:spPr>
          <a:xfrm>
            <a:off x="908494" y="4608627"/>
            <a:ext cx="33449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png()</a:t>
            </a:r>
          </a:p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showtext_begin()</a:t>
            </a:r>
          </a:p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ggplot()+……</a:t>
            </a:r>
          </a:p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showtext_end()</a:t>
            </a:r>
          </a:p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dev.off()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17CD4A-252A-4DC4-B7F6-1CE8BF1BDAA7}"/>
              </a:ext>
            </a:extLst>
          </p:cNvPr>
          <p:cNvSpPr/>
          <p:nvPr/>
        </p:nvSpPr>
        <p:spPr>
          <a:xfrm>
            <a:off x="5692878" y="2796294"/>
            <a:ext cx="44245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windowsFonts( </a:t>
            </a:r>
          </a:p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myFont = windowsFont("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")</a:t>
            </a:r>
          </a:p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)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978E1A-F5C4-4E5F-BDB1-9B2E61BAD32E}"/>
              </a:ext>
            </a:extLst>
          </p:cNvPr>
          <p:cNvSpPr/>
          <p:nvPr/>
        </p:nvSpPr>
        <p:spPr>
          <a:xfrm>
            <a:off x="908494" y="2261582"/>
            <a:ext cx="1683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字体导入：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E8854A-19D3-4733-9E3A-47E2870AEDFE}"/>
              </a:ext>
            </a:extLst>
          </p:cNvPr>
          <p:cNvSpPr/>
          <p:nvPr/>
        </p:nvSpPr>
        <p:spPr>
          <a:xfrm>
            <a:off x="908494" y="2870849"/>
            <a:ext cx="3620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font_add("myfont","msyh.ttc")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ont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families() 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04C47E-F232-4227-8C18-D71134E03A45}"/>
              </a:ext>
            </a:extLst>
          </p:cNvPr>
          <p:cNvSpPr/>
          <p:nvPr/>
        </p:nvSpPr>
        <p:spPr>
          <a:xfrm>
            <a:off x="908494" y="4118390"/>
            <a:ext cx="1683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字体渲染：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0D860C-A339-4EB3-8757-F39732ADCB4A}"/>
              </a:ext>
            </a:extLst>
          </p:cNvPr>
          <p:cNvSpPr/>
          <p:nvPr/>
        </p:nvSpPr>
        <p:spPr>
          <a:xfrm>
            <a:off x="5692878" y="1595301"/>
            <a:ext cx="1683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基础函数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B7F9EA-FBB3-45B3-8C23-8794BF52F280}"/>
              </a:ext>
            </a:extLst>
          </p:cNvPr>
          <p:cNvSpPr/>
          <p:nvPr/>
        </p:nvSpPr>
        <p:spPr>
          <a:xfrm>
            <a:off x="5692878" y="2261582"/>
            <a:ext cx="1683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字体导入：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2D2B13-9007-4041-9940-4D2E400A0A4F}"/>
              </a:ext>
            </a:extLst>
          </p:cNvPr>
          <p:cNvSpPr/>
          <p:nvPr/>
        </p:nvSpPr>
        <p:spPr>
          <a:xfrm>
            <a:off x="5692878" y="4118390"/>
            <a:ext cx="1683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字体渲染：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96C5EF-0579-4783-BFEC-54FD099F30A2}"/>
              </a:ext>
            </a:extLst>
          </p:cNvPr>
          <p:cNvSpPr/>
          <p:nvPr/>
        </p:nvSpPr>
        <p:spPr>
          <a:xfrm>
            <a:off x="5692878" y="4499932"/>
            <a:ext cx="49062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png()</a:t>
            </a:r>
          </a:p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ggplot(diamonds,aes(color,fill=cut))+</a:t>
            </a:r>
          </a:p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geom_bar()+</a:t>
            </a:r>
          </a:p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ggtitle("钻石质量情况")+</a:t>
            </a:r>
          </a:p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theme(title=element_text(family="myFont")) </a:t>
            </a:r>
          </a:p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dev.off()</a:t>
            </a:r>
          </a:p>
        </p:txBody>
      </p:sp>
    </p:spTree>
    <p:extLst>
      <p:ext uri="{BB962C8B-B14F-4D97-AF65-F5344CB8AC3E}">
        <p14:creationId xmlns:p14="http://schemas.microsoft.com/office/powerpoint/2010/main" val="184957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FF"/>
    </a:lt2>
    <a:accent1>
      <a:srgbClr val="000000"/>
    </a:accent1>
    <a:accent2>
      <a:srgbClr val="D6DF29"/>
    </a:accent2>
    <a:accent3>
      <a:srgbClr val="C6C3C6"/>
    </a:accent3>
    <a:accent4>
      <a:srgbClr val="639629"/>
    </a:accent4>
    <a:accent5>
      <a:srgbClr val="9C55AD"/>
    </a:accent5>
    <a:accent6>
      <a:srgbClr val="CEC3C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7627</TotalTime>
  <Words>2254</Words>
  <Application>Microsoft Office PowerPoint</Application>
  <PresentationFormat>宽屏</PresentationFormat>
  <Paragraphs>397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69" baseType="lpstr">
      <vt:lpstr>Adobe 楷体 Std R</vt:lpstr>
      <vt:lpstr>Droid Sans</vt:lpstr>
      <vt:lpstr>MingLiU</vt:lpstr>
      <vt:lpstr>冬青黑体简体中文 W3</vt:lpstr>
      <vt:lpstr>方正粗谭黑简体</vt:lpstr>
      <vt:lpstr>方正兰亭黑_GBK</vt:lpstr>
      <vt:lpstr>方正兰亭细黑_GBK</vt:lpstr>
      <vt:lpstr>方正清刻本悦宋简体</vt:lpstr>
      <vt:lpstr>方正姚体简体</vt:lpstr>
      <vt:lpstr>方正幼线简体</vt:lpstr>
      <vt:lpstr>方正正黑简体</vt:lpstr>
      <vt:lpstr>方正正纤黑简体</vt:lpstr>
      <vt:lpstr>方正中倩简体</vt:lpstr>
      <vt:lpstr>方正准圆简体</vt:lpstr>
      <vt:lpstr>汉仪菱心体简</vt:lpstr>
      <vt:lpstr>汉仪中圆简</vt:lpstr>
      <vt:lpstr>黑体</vt:lpstr>
      <vt:lpstr>华康海报体W12(P)</vt:lpstr>
      <vt:lpstr>华文仿宋</vt:lpstr>
      <vt:lpstr>华文新魏</vt:lpstr>
      <vt:lpstr>楷体</vt:lpstr>
      <vt:lpstr>蒙纳简超刚黑</vt:lpstr>
      <vt:lpstr>宋体</vt:lpstr>
      <vt:lpstr>微软雅黑</vt:lpstr>
      <vt:lpstr>微软雅黑</vt:lpstr>
      <vt:lpstr>微软雅黑 Light</vt:lpstr>
      <vt:lpstr>造字工房劲黑（非商用）常规体</vt:lpstr>
      <vt:lpstr>造字工房尚雅准宋体验版常规体</vt:lpstr>
      <vt:lpstr>造字工房悦黑（非商用）常规体</vt:lpstr>
      <vt:lpstr>张海山锐线体简</vt:lpstr>
      <vt:lpstr>Arial</vt:lpstr>
      <vt:lpstr>Calibri</vt:lpstr>
      <vt:lpstr>Calibri Light</vt:lpstr>
      <vt:lpstr>Office Theme</vt:lpstr>
      <vt:lpstr>自定义设计方案</vt:lpstr>
      <vt:lpstr>Office 主题</vt:lpstr>
      <vt:lpstr>《R语言商务图表与数据可视化》</vt:lpstr>
      <vt:lpstr>PowerPoint 演示文稿</vt:lpstr>
      <vt:lpstr>第二章：可视化基础——设计基础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杜雨</cp:lastModifiedBy>
  <cp:revision>523</cp:revision>
  <dcterms:created xsi:type="dcterms:W3CDTF">2014-07-25T06:10:39Z</dcterms:created>
  <dcterms:modified xsi:type="dcterms:W3CDTF">2018-03-18T03:00:18Z</dcterms:modified>
</cp:coreProperties>
</file>